
<file path=[Content_Types].xml><?xml version="1.0" encoding="utf-8"?>
<Types xmlns="http://schemas.openxmlformats.org/package/2006/content-types">
  <Default Extension="gif" ContentType="image/gif"/>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5" r:id="rId1"/>
    <p:sldMasterId id="2147483666" r:id="rId2"/>
  </p:sldMasterIdLst>
  <p:notesMasterIdLst>
    <p:notesMasterId r:id="rId55"/>
  </p:notesMasterIdLst>
  <p:sldIdLst>
    <p:sldId id="256" r:id="rId3"/>
    <p:sldId id="261" r:id="rId4"/>
    <p:sldId id="262" r:id="rId5"/>
    <p:sldId id="263" r:id="rId6"/>
    <p:sldId id="257" r:id="rId7"/>
    <p:sldId id="267" r:id="rId8"/>
    <p:sldId id="433" r:id="rId9"/>
    <p:sldId id="443" r:id="rId10"/>
    <p:sldId id="435" r:id="rId11"/>
    <p:sldId id="450" r:id="rId12"/>
    <p:sldId id="414" r:id="rId13"/>
    <p:sldId id="444" r:id="rId14"/>
    <p:sldId id="446" r:id="rId15"/>
    <p:sldId id="454" r:id="rId16"/>
    <p:sldId id="445" r:id="rId17"/>
    <p:sldId id="416" r:id="rId18"/>
    <p:sldId id="417" r:id="rId19"/>
    <p:sldId id="455" r:id="rId20"/>
    <p:sldId id="448" r:id="rId21"/>
    <p:sldId id="449" r:id="rId22"/>
    <p:sldId id="456" r:id="rId23"/>
    <p:sldId id="418" r:id="rId24"/>
    <p:sldId id="419" r:id="rId25"/>
    <p:sldId id="376" r:id="rId26"/>
    <p:sldId id="434" r:id="rId27"/>
    <p:sldId id="459" r:id="rId28"/>
    <p:sldId id="458" r:id="rId29"/>
    <p:sldId id="460" r:id="rId30"/>
    <p:sldId id="461" r:id="rId31"/>
    <p:sldId id="462" r:id="rId32"/>
    <p:sldId id="432" r:id="rId33"/>
    <p:sldId id="420" r:id="rId34"/>
    <p:sldId id="438" r:id="rId35"/>
    <p:sldId id="439" r:id="rId36"/>
    <p:sldId id="437" r:id="rId37"/>
    <p:sldId id="442" r:id="rId38"/>
    <p:sldId id="440" r:id="rId39"/>
    <p:sldId id="441" r:id="rId40"/>
    <p:sldId id="477" r:id="rId41"/>
    <p:sldId id="476" r:id="rId42"/>
    <p:sldId id="436" r:id="rId43"/>
    <p:sldId id="297" r:id="rId44"/>
    <p:sldId id="365" r:id="rId45"/>
    <p:sldId id="348" r:id="rId46"/>
    <p:sldId id="264" r:id="rId47"/>
    <p:sldId id="388" r:id="rId48"/>
    <p:sldId id="380" r:id="rId49"/>
    <p:sldId id="402" r:id="rId50"/>
    <p:sldId id="413" r:id="rId51"/>
    <p:sldId id="375" r:id="rId52"/>
    <p:sldId id="411" r:id="rId53"/>
    <p:sldId id="386" r:id="rId5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27" autoAdjust="0"/>
    <p:restoredTop sz="64859" autoAdjust="0"/>
  </p:normalViewPr>
  <p:slideViewPr>
    <p:cSldViewPr snapToGrid="0">
      <p:cViewPr varScale="1">
        <p:scale>
          <a:sx n="55" d="100"/>
          <a:sy n="55" d="100"/>
        </p:scale>
        <p:origin x="1460" y="4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d2l.ai/chapter_computer-vision/rcnn.html#fig-mask-r-cnn"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ec3eaf3f0b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ec3eaf3f0b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https://towardsdatascience.com/how-to-get-started-with-word2vec-and-then-how-to-make-it-work-d0a2fca9dad3</a:t>
            </a:r>
          </a:p>
          <a:p>
            <a:r>
              <a:rPr lang="en-US" dirty="0"/>
              <a:t>https://github.com/kavgan/nlp-in-practice</a:t>
            </a:r>
          </a:p>
          <a:p>
            <a:r>
              <a:rPr lang="en-US" dirty="0"/>
              <a:t>https://lena-voita.github.io/nlp_course/word_embeddings.html#w2v_idea</a:t>
            </a:r>
          </a:p>
        </p:txBody>
      </p:sp>
    </p:spTree>
    <p:extLst>
      <p:ext uri="{BB962C8B-B14F-4D97-AF65-F5344CB8AC3E}">
        <p14:creationId xmlns:p14="http://schemas.microsoft.com/office/powerpoint/2010/main" val="29412855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579277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https://nlp.stanford.edu/projects/glove/</a:t>
            </a:r>
          </a:p>
        </p:txBody>
      </p:sp>
    </p:spTree>
    <p:extLst>
      <p:ext uri="{BB962C8B-B14F-4D97-AF65-F5344CB8AC3E}">
        <p14:creationId xmlns:p14="http://schemas.microsoft.com/office/powerpoint/2010/main" val="2429423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https://www.thegioimaychu.vn/blog/ai-hpc/deep-learning-xu-ly-ngon-ngu-tu-nhien-nlp-su-dung-rnns-va-cnns-p2835/</a:t>
            </a:r>
          </a:p>
        </p:txBody>
      </p:sp>
    </p:spTree>
    <p:extLst>
      <p:ext uri="{BB962C8B-B14F-4D97-AF65-F5344CB8AC3E}">
        <p14:creationId xmlns:p14="http://schemas.microsoft.com/office/powerpoint/2010/main" val="8732323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https://lena-voita.github.io/nlp_course/language_modeling.html</a:t>
            </a:r>
          </a:p>
        </p:txBody>
      </p:sp>
    </p:spTree>
    <p:extLst>
      <p:ext uri="{BB962C8B-B14F-4D97-AF65-F5344CB8AC3E}">
        <p14:creationId xmlns:p14="http://schemas.microsoft.com/office/powerpoint/2010/main" val="25360623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https://phamdinhkhanh.github.io/2020/06/04/PhoBERT_Fairseq.html</a:t>
            </a:r>
          </a:p>
          <a:p>
            <a:r>
              <a:rPr lang="en-US" dirty="0"/>
              <a:t>https://phamdinhkhanh.github.io/2020/05/23/BERTModel.html</a:t>
            </a:r>
          </a:p>
        </p:txBody>
      </p:sp>
    </p:spTree>
    <p:extLst>
      <p:ext uri="{BB962C8B-B14F-4D97-AF65-F5344CB8AC3E}">
        <p14:creationId xmlns:p14="http://schemas.microsoft.com/office/powerpoint/2010/main" val="39883621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https://phamdinhkhanh.github.io/2020/06/04/PhoBERT_Fairseq.html</a:t>
            </a:r>
          </a:p>
        </p:txBody>
      </p:sp>
    </p:spTree>
    <p:extLst>
      <p:ext uri="{BB962C8B-B14F-4D97-AF65-F5344CB8AC3E}">
        <p14:creationId xmlns:p14="http://schemas.microsoft.com/office/powerpoint/2010/main" val="12974915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https://imerit.net/blog/25-best-nlp-datasets-for-machine-learning-all-pbm/</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https://drive.google.com/file/d/1Fuo_ALIFKlUvOPbK5rUA5OfAS2wKn_95/view</a:t>
            </a:r>
          </a:p>
          <a:p>
            <a:endParaRPr lang="en-US" dirty="0"/>
          </a:p>
        </p:txBody>
      </p:sp>
    </p:spTree>
    <p:extLst>
      <p:ext uri="{BB962C8B-B14F-4D97-AF65-F5344CB8AC3E}">
        <p14:creationId xmlns:p14="http://schemas.microsoft.com/office/powerpoint/2010/main" val="13804440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https://phamdinhkhanh.github.io/2020/06/04/PhoBERT_Fairseq.html</a:t>
            </a:r>
          </a:p>
        </p:txBody>
      </p:sp>
    </p:spTree>
    <p:extLst>
      <p:ext uri="{BB962C8B-B14F-4D97-AF65-F5344CB8AC3E}">
        <p14:creationId xmlns:p14="http://schemas.microsoft.com/office/powerpoint/2010/main" val="14926573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https://www.nltk.org/</a:t>
            </a:r>
          </a:p>
        </p:txBody>
      </p:sp>
    </p:spTree>
    <p:extLst>
      <p:ext uri="{BB962C8B-B14F-4D97-AF65-F5344CB8AC3E}">
        <p14:creationId xmlns:p14="http://schemas.microsoft.com/office/powerpoint/2010/main" val="1036270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16e978e2f1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16e978e2f1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https://phamdinhkhanh.github.io/2019/08/25/PyTorch_Torchtext_Tutorial.html</a:t>
            </a:r>
          </a:p>
          <a:p>
            <a:r>
              <a:rPr lang="en-US" dirty="0"/>
              <a:t>https://colab.research.google.com/github/pytorch/text/blob/gh-pages/main/_downloads/764dcd36c4948c7e9a28df09d761099d/sst2_classification_non_distributed.ipynb</a:t>
            </a:r>
          </a:p>
        </p:txBody>
      </p:sp>
    </p:spTree>
    <p:extLst>
      <p:ext uri="{BB962C8B-B14F-4D97-AF65-F5344CB8AC3E}">
        <p14:creationId xmlns:p14="http://schemas.microsoft.com/office/powerpoint/2010/main" val="27283088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https://github.com/huggingface/notebooks/blob/main/examples/question_answering.ipynb</a:t>
            </a:r>
          </a:p>
          <a:p>
            <a:r>
              <a:rPr lang="en-US" dirty="0"/>
              <a:t>https://towardsdatascience.com/an-introduction-to-transformers-and-hugging-face-13052ec9d72d</a:t>
            </a:r>
          </a:p>
        </p:txBody>
      </p:sp>
    </p:spTree>
    <p:extLst>
      <p:ext uri="{BB962C8B-B14F-4D97-AF65-F5344CB8AC3E}">
        <p14:creationId xmlns:p14="http://schemas.microsoft.com/office/powerpoint/2010/main" val="31087055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2b5ae8d45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12b5ae8d4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42970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2b5ae8d45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12b5ae8d4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990175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F03363C-98F8-41C4-ADB8-29A3C82B2660}" type="slidenum">
              <a:rPr lang="en-US" smtClean="0"/>
              <a:t>44</a:t>
            </a:fld>
            <a:endParaRPr lang="en-US"/>
          </a:p>
        </p:txBody>
      </p:sp>
    </p:spTree>
    <p:extLst>
      <p:ext uri="{BB962C8B-B14F-4D97-AF65-F5344CB8AC3E}">
        <p14:creationId xmlns:p14="http://schemas.microsoft.com/office/powerpoint/2010/main" val="38431630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ee2ff273e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ee2ff273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en-US" dirty="0"/>
              <a:t>As shown in </a:t>
            </a:r>
            <a:r>
              <a:rPr lang="en-US" dirty="0">
                <a:hlinkClick r:id="rId3"/>
              </a:rPr>
              <a:t>Fig. 13.8.5</a:t>
            </a:r>
            <a:r>
              <a:rPr lang="en-US" dirty="0"/>
              <a:t>, the mask R-CNN is modified based on the faster R-CNN. Specifically, the mask R-CNN replaces the region of interest pooling layer with the </a:t>
            </a:r>
            <a:r>
              <a:rPr lang="en-US" i="1" dirty="0"/>
              <a:t>region of interest (</a:t>
            </a:r>
            <a:r>
              <a:rPr lang="en-US" i="1" dirty="0" err="1"/>
              <a:t>RoI</a:t>
            </a:r>
            <a:r>
              <a:rPr lang="en-US" i="1" dirty="0"/>
              <a:t>) alignment</a:t>
            </a:r>
            <a:r>
              <a:rPr lang="en-US" dirty="0"/>
              <a:t> layer. This region of interest alignment layer uses bilinear interpolation to preserve the spatial information on the feature maps, which is more suitable for pixel-level prediction. The output of this layer contains feature maps of the same shape for all the regions of interest. They are used to predict not only the class and bounding box for each region of interest, but also the pixel-level position of the object through an additional fully convolutional network. More details on using a fully convolutional network to predict pixel-level semantics of an image will be provided in subsequent sections of this chapter.</a:t>
            </a:r>
            <a:endParaRPr lang="fr-FR" dirty="0"/>
          </a:p>
        </p:txBody>
      </p:sp>
      <p:sp>
        <p:nvSpPr>
          <p:cNvPr id="4" name="Espace réservé du numéro de diapositive 3"/>
          <p:cNvSpPr>
            <a:spLocks noGrp="1"/>
          </p:cNvSpPr>
          <p:nvPr>
            <p:ph type="sldNum" sz="quarter" idx="5"/>
          </p:nvPr>
        </p:nvSpPr>
        <p:spPr/>
        <p:txBody>
          <a:bodyPr/>
          <a:lstStyle/>
          <a:p>
            <a:fld id="{E11933B0-7AD2-41ED-B8DF-757255C2B0BB}" type="slidenum">
              <a:t>47</a:t>
            </a:fld>
            <a:endParaRPr lang="fr-FR"/>
          </a:p>
        </p:txBody>
      </p:sp>
    </p:spTree>
    <p:extLst>
      <p:ext uri="{BB962C8B-B14F-4D97-AF65-F5344CB8AC3E}">
        <p14:creationId xmlns:p14="http://schemas.microsoft.com/office/powerpoint/2010/main" val="15321481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https://devai.info/2020/12/17/tim-hieu-mapmean-average-precision-danh-gia-mo-hinh-object-detection-su-dung-yolov4/</a:t>
            </a:r>
          </a:p>
        </p:txBody>
      </p:sp>
    </p:spTree>
    <p:extLst>
      <p:ext uri="{BB962C8B-B14F-4D97-AF65-F5344CB8AC3E}">
        <p14:creationId xmlns:p14="http://schemas.microsoft.com/office/powerpoint/2010/main" val="1204244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16e978e2f1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16e978e2f1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6e978e2f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16e978e2f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d3d3a2f368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d3d3a2f368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7654415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https://kili-technology.com/blog/nlp-deep-learning</a:t>
            </a:r>
          </a:p>
        </p:txBody>
      </p:sp>
    </p:spTree>
    <p:extLst>
      <p:ext uri="{BB962C8B-B14F-4D97-AF65-F5344CB8AC3E}">
        <p14:creationId xmlns:p14="http://schemas.microsoft.com/office/powerpoint/2010/main" val="28153221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http://web.stanford.edu/class/cs224n/index.html#schedule</a:t>
            </a:r>
          </a:p>
          <a:p>
            <a:pPr marL="158750" indent="0">
              <a:buNone/>
            </a:pPr>
            <a:r>
              <a:rPr lang="en-US" dirty="0"/>
              <a:t>https://arxiv.org/pdf/1301.3781.pdf</a:t>
            </a:r>
          </a:p>
          <a:p>
            <a:pPr marL="158750" indent="0">
              <a:buNone/>
            </a:pPr>
            <a:r>
              <a:rPr lang="en-US" dirty="0"/>
              <a:t>http://web.stanford.edu/class/cs224n/slides/cs224n-2022-lecture01-wordvecs1.pdf</a:t>
            </a:r>
          </a:p>
        </p:txBody>
      </p:sp>
    </p:spTree>
    <p:extLst>
      <p:ext uri="{BB962C8B-B14F-4D97-AF65-F5344CB8AC3E}">
        <p14:creationId xmlns:p14="http://schemas.microsoft.com/office/powerpoint/2010/main" val="10101452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https://lena-voita.github.io/nlp_course/word_embeddings.html</a:t>
            </a:r>
          </a:p>
        </p:txBody>
      </p:sp>
    </p:spTree>
    <p:extLst>
      <p:ext uri="{BB962C8B-B14F-4D97-AF65-F5344CB8AC3E}">
        <p14:creationId xmlns:p14="http://schemas.microsoft.com/office/powerpoint/2010/main" val="472204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6"/>
        <p:cNvGrpSpPr/>
        <p:nvPr/>
      </p:nvGrpSpPr>
      <p:grpSpPr>
        <a:xfrm>
          <a:off x="0" y="0"/>
          <a:ext cx="0" cy="0"/>
          <a:chOff x="0" y="0"/>
          <a:chExt cx="0" cy="0"/>
        </a:xfrm>
      </p:grpSpPr>
      <p:sp>
        <p:nvSpPr>
          <p:cNvPr id="87" name="Google Shape;87;p15"/>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8" name="Google Shape;88;p15"/>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9"/>
        <p:cNvGrpSpPr/>
        <p:nvPr/>
      </p:nvGrpSpPr>
      <p:grpSpPr>
        <a:xfrm>
          <a:off x="0" y="0"/>
          <a:ext cx="0" cy="0"/>
          <a:chOff x="0" y="0"/>
          <a:chExt cx="0" cy="0"/>
        </a:xfrm>
      </p:grpSpPr>
      <p:sp>
        <p:nvSpPr>
          <p:cNvPr id="90" name="Google Shape;90;p16"/>
          <p:cNvSpPr/>
          <p:nvPr/>
        </p:nvSpPr>
        <p:spPr>
          <a:xfrm>
            <a:off x="0" y="-125"/>
            <a:ext cx="4572000" cy="5143500"/>
          </a:xfrm>
          <a:prstGeom prst="rect">
            <a:avLst/>
          </a:pr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F2CC"/>
              </a:buClr>
              <a:buSzPts val="3200"/>
              <a:buNone/>
              <a:defRPr sz="3200">
                <a:solidFill>
                  <a:srgbClr val="FFF2CC"/>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2" name="Google Shape;92;p16"/>
          <p:cNvSpPr txBox="1">
            <a:spLocks noGrp="1"/>
          </p:cNvSpPr>
          <p:nvPr>
            <p:ph type="subTitle" idx="1"/>
          </p:nvPr>
        </p:nvSpPr>
        <p:spPr>
          <a:xfrm>
            <a:off x="265500" y="3226800"/>
            <a:ext cx="4045200" cy="8115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C9DAF8"/>
              </a:buClr>
              <a:buSzPts val="2100"/>
              <a:buNone/>
              <a:defRPr sz="2100">
                <a:solidFill>
                  <a:srgbClr val="C9DAF8"/>
                </a:solidFill>
              </a:defRPr>
            </a:lvl1pPr>
            <a:lvl2pPr lvl="1" algn="ctr" rtl="0">
              <a:lnSpc>
                <a:spcPct val="100000"/>
              </a:lnSpc>
              <a:spcBef>
                <a:spcPts val="0"/>
              </a:spcBef>
              <a:spcAft>
                <a:spcPts val="0"/>
              </a:spcAft>
              <a:buClr>
                <a:srgbClr val="CFE2F3"/>
              </a:buClr>
              <a:buSzPts val="2100"/>
              <a:buNone/>
              <a:defRPr sz="2100">
                <a:solidFill>
                  <a:srgbClr val="CFE2F3"/>
                </a:solidFill>
              </a:defRPr>
            </a:lvl2pPr>
            <a:lvl3pPr lvl="2" algn="ctr" rtl="0">
              <a:lnSpc>
                <a:spcPct val="100000"/>
              </a:lnSpc>
              <a:spcBef>
                <a:spcPts val="0"/>
              </a:spcBef>
              <a:spcAft>
                <a:spcPts val="0"/>
              </a:spcAft>
              <a:buClr>
                <a:srgbClr val="CFE2F3"/>
              </a:buClr>
              <a:buSzPts val="2100"/>
              <a:buNone/>
              <a:defRPr sz="2100">
                <a:solidFill>
                  <a:srgbClr val="CFE2F3"/>
                </a:solidFill>
              </a:defRPr>
            </a:lvl3pPr>
            <a:lvl4pPr lvl="3" algn="ctr" rtl="0">
              <a:lnSpc>
                <a:spcPct val="100000"/>
              </a:lnSpc>
              <a:spcBef>
                <a:spcPts val="0"/>
              </a:spcBef>
              <a:spcAft>
                <a:spcPts val="0"/>
              </a:spcAft>
              <a:buClr>
                <a:srgbClr val="CFE2F3"/>
              </a:buClr>
              <a:buSzPts val="2100"/>
              <a:buNone/>
              <a:defRPr sz="2100">
                <a:solidFill>
                  <a:srgbClr val="CFE2F3"/>
                </a:solidFill>
              </a:defRPr>
            </a:lvl4pPr>
            <a:lvl5pPr lvl="4" algn="ctr" rtl="0">
              <a:lnSpc>
                <a:spcPct val="100000"/>
              </a:lnSpc>
              <a:spcBef>
                <a:spcPts val="0"/>
              </a:spcBef>
              <a:spcAft>
                <a:spcPts val="0"/>
              </a:spcAft>
              <a:buClr>
                <a:srgbClr val="CFE2F3"/>
              </a:buClr>
              <a:buSzPts val="2100"/>
              <a:buNone/>
              <a:defRPr sz="2100">
                <a:solidFill>
                  <a:srgbClr val="CFE2F3"/>
                </a:solidFill>
              </a:defRPr>
            </a:lvl5pPr>
            <a:lvl6pPr lvl="5" algn="ctr" rtl="0">
              <a:lnSpc>
                <a:spcPct val="100000"/>
              </a:lnSpc>
              <a:spcBef>
                <a:spcPts val="0"/>
              </a:spcBef>
              <a:spcAft>
                <a:spcPts val="0"/>
              </a:spcAft>
              <a:buClr>
                <a:srgbClr val="CFE2F3"/>
              </a:buClr>
              <a:buSzPts val="2100"/>
              <a:buNone/>
              <a:defRPr sz="2100">
                <a:solidFill>
                  <a:srgbClr val="CFE2F3"/>
                </a:solidFill>
              </a:defRPr>
            </a:lvl6pPr>
            <a:lvl7pPr lvl="6" algn="ctr" rtl="0">
              <a:lnSpc>
                <a:spcPct val="100000"/>
              </a:lnSpc>
              <a:spcBef>
                <a:spcPts val="0"/>
              </a:spcBef>
              <a:spcAft>
                <a:spcPts val="0"/>
              </a:spcAft>
              <a:buClr>
                <a:srgbClr val="CFE2F3"/>
              </a:buClr>
              <a:buSzPts val="2100"/>
              <a:buNone/>
              <a:defRPr sz="2100">
                <a:solidFill>
                  <a:srgbClr val="CFE2F3"/>
                </a:solidFill>
              </a:defRPr>
            </a:lvl7pPr>
            <a:lvl8pPr lvl="7" algn="ctr" rtl="0">
              <a:lnSpc>
                <a:spcPct val="100000"/>
              </a:lnSpc>
              <a:spcBef>
                <a:spcPts val="0"/>
              </a:spcBef>
              <a:spcAft>
                <a:spcPts val="0"/>
              </a:spcAft>
              <a:buClr>
                <a:srgbClr val="CFE2F3"/>
              </a:buClr>
              <a:buSzPts val="2100"/>
              <a:buNone/>
              <a:defRPr sz="2100">
                <a:solidFill>
                  <a:srgbClr val="CFE2F3"/>
                </a:solidFill>
              </a:defRPr>
            </a:lvl8pPr>
            <a:lvl9pPr lvl="8" algn="ctr" rtl="0">
              <a:lnSpc>
                <a:spcPct val="100000"/>
              </a:lnSpc>
              <a:spcBef>
                <a:spcPts val="0"/>
              </a:spcBef>
              <a:spcAft>
                <a:spcPts val="0"/>
              </a:spcAft>
              <a:buClr>
                <a:srgbClr val="CFE2F3"/>
              </a:buClr>
              <a:buSzPts val="2100"/>
              <a:buNone/>
              <a:defRPr sz="2100">
                <a:solidFill>
                  <a:srgbClr val="CFE2F3"/>
                </a:solidFill>
              </a:defRPr>
            </a:lvl9pPr>
          </a:lstStyle>
          <a:p>
            <a:endParaRPr/>
          </a:p>
        </p:txBody>
      </p:sp>
      <p:sp>
        <p:nvSpPr>
          <p:cNvPr id="93" name="Google Shape;93;p16"/>
          <p:cNvSpPr txBox="1">
            <a:spLocks noGrp="1"/>
          </p:cNvSpPr>
          <p:nvPr>
            <p:ph type="body" idx="2"/>
          </p:nvPr>
        </p:nvSpPr>
        <p:spPr>
          <a:xfrm>
            <a:off x="4572000" y="724075"/>
            <a:ext cx="4449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b="1"/>
            </a:lvl1pPr>
            <a:lvl2pPr marL="914400" lvl="1" indent="-330200" rtl="0">
              <a:spcBef>
                <a:spcPts val="0"/>
              </a:spcBef>
              <a:spcAft>
                <a:spcPts val="0"/>
              </a:spcAft>
              <a:buSzPts val="16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4" name="Google Shape;94;p16"/>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95" name="Google Shape;95;p16"/>
          <p:cNvPicPr preferRelativeResize="0"/>
          <p:nvPr/>
        </p:nvPicPr>
        <p:blipFill>
          <a:blip r:embed="rId2">
            <a:alphaModFix/>
          </a:blip>
          <a:stretch>
            <a:fillRect/>
          </a:stretch>
        </p:blipFill>
        <p:spPr>
          <a:xfrm>
            <a:off x="1462450" y="724082"/>
            <a:ext cx="1647075" cy="518825"/>
          </a:xfrm>
          <a:prstGeom prst="rect">
            <a:avLst/>
          </a:prstGeom>
          <a:noFill/>
          <a:ln>
            <a:noFill/>
          </a:ln>
        </p:spPr>
      </p:pic>
      <p:sp>
        <p:nvSpPr>
          <p:cNvPr id="96" name="Google Shape;96;p16"/>
          <p:cNvSpPr txBox="1"/>
          <p:nvPr/>
        </p:nvSpPr>
        <p:spPr>
          <a:xfrm>
            <a:off x="340060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7"/>
        <p:cNvGrpSpPr/>
        <p:nvPr/>
      </p:nvGrpSpPr>
      <p:grpSpPr>
        <a:xfrm>
          <a:off x="0" y="0"/>
          <a:ext cx="0" cy="0"/>
          <a:chOff x="0" y="0"/>
          <a:chExt cx="0" cy="0"/>
        </a:xfrm>
      </p:grpSpPr>
      <p:sp>
        <p:nvSpPr>
          <p:cNvPr id="98" name="Google Shape;98;p1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99" name="Google Shape;99;p17"/>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0"/>
        <p:cNvGrpSpPr/>
        <p:nvPr/>
      </p:nvGrpSpPr>
      <p:grpSpPr>
        <a:xfrm>
          <a:off x="0" y="0"/>
          <a:ext cx="0" cy="0"/>
          <a:chOff x="0" y="0"/>
          <a:chExt cx="0" cy="0"/>
        </a:xfrm>
      </p:grpSpPr>
      <p:sp>
        <p:nvSpPr>
          <p:cNvPr id="101" name="Google Shape;101;p18"/>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2" name="Google Shape;102;p1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30200" algn="ctr" rtl="0">
              <a:spcBef>
                <a:spcPts val="0"/>
              </a:spcBef>
              <a:spcAft>
                <a:spcPts val="0"/>
              </a:spcAft>
              <a:buSzPts val="16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03" name="Google Shape;103;p18"/>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4"/>
        <p:cNvGrpSpPr/>
        <p:nvPr/>
      </p:nvGrpSpPr>
      <p:grpSpPr>
        <a:xfrm>
          <a:off x="0" y="0"/>
          <a:ext cx="0" cy="0"/>
          <a:chOff x="0" y="0"/>
          <a:chExt cx="0" cy="0"/>
        </a:xfrm>
      </p:grpSpPr>
      <p:sp>
        <p:nvSpPr>
          <p:cNvPr id="105" name="Google Shape;105;p19"/>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971647-0B5F-4417-ABA7-63C056FD3A7E}" type="datetimeFigureOut">
              <a:rPr lang="en-US" smtClean="0"/>
              <a:t>10/24/2022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C31875-1EA5-4AD3-B064-1AA907AD2FEF}" type="slidenum">
              <a:rPr lang="en-US" smtClean="0"/>
              <a:t>‹#›</a:t>
            </a:fld>
            <a:endParaRPr lang="en-US"/>
          </a:p>
        </p:txBody>
      </p:sp>
    </p:spTree>
    <p:extLst>
      <p:ext uri="{BB962C8B-B14F-4D97-AF65-F5344CB8AC3E}">
        <p14:creationId xmlns:p14="http://schemas.microsoft.com/office/powerpoint/2010/main" val="40377236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623888" y="1282304"/>
            <a:ext cx="7886700" cy="2139553"/>
          </a:xfrm>
        </p:spPr>
        <p:txBody>
          <a:bodyPr anchor="b"/>
          <a:lstStyle>
            <a:lvl1pPr>
              <a:defRPr sz="4500"/>
            </a:lvl1pPr>
          </a:lstStyle>
          <a:p>
            <a:r>
              <a:rPr lang="fr-FR"/>
              <a:t>Modifiez le style du titre</a:t>
            </a:r>
          </a:p>
        </p:txBody>
      </p:sp>
      <p:sp>
        <p:nvSpPr>
          <p:cNvPr id="3" name="Espace réservé du texte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638941B0-F4D5-4460-BCAD-F7E2B41A8257}" type="datetimeFigureOut">
              <a:rPr lang="fr-FR" smtClean="0"/>
              <a:t>24/10/2022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27C6CCC6-2BE5-4E42-96A4-D1E8E81A3D8E}" type="slidenum">
              <a:rPr lang="fr-FR" smtClean="0"/>
              <a:t>‹#›</a:t>
            </a:fld>
            <a:endParaRPr lang="fr-FR"/>
          </a:p>
        </p:txBody>
      </p:sp>
    </p:spTree>
    <p:extLst>
      <p:ext uri="{BB962C8B-B14F-4D97-AF65-F5344CB8AC3E}">
        <p14:creationId xmlns:p14="http://schemas.microsoft.com/office/powerpoint/2010/main" val="751123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890725"/>
            <a:ext cx="7558200" cy="6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400"/>
              <a:buNone/>
              <a:defRPr sz="3400" b="1"/>
            </a:lvl1pPr>
            <a:lvl2pPr lvl="1" algn="ctr">
              <a:spcBef>
                <a:spcPts val="0"/>
              </a:spcBef>
              <a:spcAft>
                <a:spcPts val="0"/>
              </a:spcAft>
              <a:buSzPts val="3400"/>
              <a:buNone/>
              <a:defRPr sz="3400" b="1"/>
            </a:lvl2pPr>
            <a:lvl3pPr lvl="2" algn="ctr">
              <a:spcBef>
                <a:spcPts val="0"/>
              </a:spcBef>
              <a:spcAft>
                <a:spcPts val="0"/>
              </a:spcAft>
              <a:buSzPts val="3400"/>
              <a:buNone/>
              <a:defRPr sz="3400" b="1"/>
            </a:lvl3pPr>
            <a:lvl4pPr lvl="3" algn="ctr">
              <a:spcBef>
                <a:spcPts val="0"/>
              </a:spcBef>
              <a:spcAft>
                <a:spcPts val="0"/>
              </a:spcAft>
              <a:buSzPts val="3400"/>
              <a:buNone/>
              <a:defRPr sz="3400" b="1"/>
            </a:lvl4pPr>
            <a:lvl5pPr lvl="4" algn="ctr">
              <a:spcBef>
                <a:spcPts val="0"/>
              </a:spcBef>
              <a:spcAft>
                <a:spcPts val="0"/>
              </a:spcAft>
              <a:buSzPts val="3400"/>
              <a:buNone/>
              <a:defRPr sz="3400" b="1"/>
            </a:lvl5pPr>
            <a:lvl6pPr lvl="5" algn="ctr">
              <a:spcBef>
                <a:spcPts val="0"/>
              </a:spcBef>
              <a:spcAft>
                <a:spcPts val="0"/>
              </a:spcAft>
              <a:buSzPts val="3400"/>
              <a:buNone/>
              <a:defRPr sz="3400" b="1"/>
            </a:lvl6pPr>
            <a:lvl7pPr lvl="6" algn="ctr">
              <a:spcBef>
                <a:spcPts val="0"/>
              </a:spcBef>
              <a:spcAft>
                <a:spcPts val="0"/>
              </a:spcAft>
              <a:buSzPts val="3400"/>
              <a:buNone/>
              <a:defRPr sz="3400" b="1"/>
            </a:lvl7pPr>
            <a:lvl8pPr lvl="7" algn="ctr">
              <a:spcBef>
                <a:spcPts val="0"/>
              </a:spcBef>
              <a:spcAft>
                <a:spcPts val="0"/>
              </a:spcAft>
              <a:buSzPts val="3400"/>
              <a:buNone/>
              <a:defRPr sz="3400" b="1"/>
            </a:lvl8pPr>
            <a:lvl9pPr lvl="8" algn="ctr">
              <a:spcBef>
                <a:spcPts val="0"/>
              </a:spcBef>
              <a:spcAft>
                <a:spcPts val="0"/>
              </a:spcAft>
              <a:buSzPts val="3400"/>
              <a:buNone/>
              <a:defRPr sz="3400" b="1"/>
            </a:lvl9pPr>
          </a:lstStyle>
          <a:p>
            <a:endParaRPr/>
          </a:p>
        </p:txBody>
      </p:sp>
      <p:sp>
        <p:nvSpPr>
          <p:cNvPr id="15" name="Google Shape;15;p3"/>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16" name="Google Shape;16;p3"/>
          <p:cNvPicPr preferRelativeResize="0"/>
          <p:nvPr/>
        </p:nvPicPr>
        <p:blipFill>
          <a:blip r:embed="rId2">
            <a:alphaModFix/>
          </a:blip>
          <a:stretch>
            <a:fillRect/>
          </a:stretch>
        </p:blipFill>
        <p:spPr>
          <a:xfrm>
            <a:off x="7614350" y="1036638"/>
            <a:ext cx="1075175" cy="338685"/>
          </a:xfrm>
          <a:prstGeom prst="rect">
            <a:avLst/>
          </a:prstGeom>
          <a:noFill/>
          <a:ln>
            <a:noFill/>
          </a:ln>
        </p:spPr>
      </p:pic>
      <p:sp>
        <p:nvSpPr>
          <p:cNvPr id="17" name="Google Shape;17;p3"/>
          <p:cNvSpPr/>
          <p:nvPr/>
        </p:nvSpPr>
        <p:spPr>
          <a:xfrm>
            <a:off x="199050" y="1521238"/>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199050" y="824117"/>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p:nvPr/>
        </p:nvSpPr>
        <p:spPr>
          <a:xfrm>
            <a:off x="311715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878650" y="73700"/>
            <a:ext cx="7953600" cy="488400"/>
          </a:xfrm>
          <a:prstGeom prst="rect">
            <a:avLst/>
          </a:prstGeom>
        </p:spPr>
        <p:txBody>
          <a:bodyPr spcFirstLastPara="1" wrap="square" lIns="91425" tIns="91425" rIns="91425" bIns="91425" anchor="ctr" anchorCtr="0">
            <a:normAutofit/>
          </a:bodyPr>
          <a:lstStyle>
            <a:lvl1pPr lvl="0">
              <a:spcBef>
                <a:spcPts val="0"/>
              </a:spcBef>
              <a:spcAft>
                <a:spcPts val="0"/>
              </a:spcAft>
              <a:buClr>
                <a:srgbClr val="980000"/>
              </a:buClr>
              <a:buSzPts val="2700"/>
              <a:buNone/>
              <a:defRPr>
                <a:solidFill>
                  <a:srgbClr val="980000"/>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4"/>
          <p:cNvSpPr txBox="1">
            <a:spLocks noGrp="1"/>
          </p:cNvSpPr>
          <p:nvPr>
            <p:ph type="body" idx="1"/>
          </p:nvPr>
        </p:nvSpPr>
        <p:spPr>
          <a:xfrm>
            <a:off x="310896" y="676656"/>
            <a:ext cx="8520600" cy="3967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1155CC"/>
              </a:buClr>
              <a:buSzPts val="1800"/>
              <a:buChar char="❖"/>
              <a:defRPr sz="1800">
                <a:solidFill>
                  <a:srgbClr val="1155CC"/>
                </a:solidFill>
              </a:defRPr>
            </a:lvl1pPr>
            <a:lvl2pPr marL="914400" lvl="1" indent="-336550">
              <a:spcBef>
                <a:spcPts val="0"/>
              </a:spcBef>
              <a:spcAft>
                <a:spcPts val="0"/>
              </a:spcAft>
              <a:buClr>
                <a:srgbClr val="1155CC"/>
              </a:buClr>
              <a:buSzPts val="1700"/>
              <a:buChar char="●"/>
              <a:defRPr sz="1700">
                <a:solidFill>
                  <a:srgbClr val="1155CC"/>
                </a:solidFill>
              </a:defRPr>
            </a:lvl2pPr>
            <a:lvl3pPr marL="1371600" lvl="2" indent="-336550">
              <a:spcBef>
                <a:spcPts val="0"/>
              </a:spcBef>
              <a:spcAft>
                <a:spcPts val="0"/>
              </a:spcAft>
              <a:buClr>
                <a:srgbClr val="1155CC"/>
              </a:buClr>
              <a:buSzPts val="1700"/>
              <a:buChar char="−"/>
              <a:defRPr sz="1700">
                <a:solidFill>
                  <a:srgbClr val="1155CC"/>
                </a:solidFill>
              </a:defRPr>
            </a:lvl3pPr>
            <a:lvl4pPr marL="1828800" lvl="3" indent="-317500">
              <a:spcBef>
                <a:spcPts val="0"/>
              </a:spcBef>
              <a:spcAft>
                <a:spcPts val="0"/>
              </a:spcAft>
              <a:buClr>
                <a:srgbClr val="1155CC"/>
              </a:buClr>
              <a:buSzPts val="1400"/>
              <a:buChar char="+"/>
              <a:defRPr>
                <a:solidFill>
                  <a:srgbClr val="1155CC"/>
                </a:solidFill>
              </a:defRPr>
            </a:lvl4pPr>
            <a:lvl5pPr marL="2286000" lvl="4" indent="-317500">
              <a:spcBef>
                <a:spcPts val="0"/>
              </a:spcBef>
              <a:spcAft>
                <a:spcPts val="0"/>
              </a:spcAft>
              <a:buClr>
                <a:srgbClr val="1155CC"/>
              </a:buClr>
              <a:buSzPts val="1400"/>
              <a:buChar char="+"/>
              <a:defRPr>
                <a:solidFill>
                  <a:srgbClr val="1155CC"/>
                </a:solidFill>
              </a:defRPr>
            </a:lvl5pPr>
            <a:lvl6pPr marL="2743200" lvl="5" indent="-317500">
              <a:spcBef>
                <a:spcPts val="0"/>
              </a:spcBef>
              <a:spcAft>
                <a:spcPts val="0"/>
              </a:spcAft>
              <a:buClr>
                <a:srgbClr val="1155CC"/>
              </a:buClr>
              <a:buSzPts val="1400"/>
              <a:buChar char="➢"/>
              <a:defRPr>
                <a:solidFill>
                  <a:srgbClr val="1155CC"/>
                </a:solidFill>
              </a:defRPr>
            </a:lvl6pPr>
            <a:lvl7pPr marL="3200400" lvl="6" indent="-317500">
              <a:spcBef>
                <a:spcPts val="0"/>
              </a:spcBef>
              <a:spcAft>
                <a:spcPts val="0"/>
              </a:spcAft>
              <a:buClr>
                <a:srgbClr val="1155CC"/>
              </a:buClr>
              <a:buSzPts val="1400"/>
              <a:buChar char="■"/>
              <a:defRPr>
                <a:solidFill>
                  <a:srgbClr val="1155CC"/>
                </a:solidFill>
              </a:defRPr>
            </a:lvl7pPr>
            <a:lvl8pPr marL="3657600" lvl="7" indent="-317500">
              <a:spcBef>
                <a:spcPts val="0"/>
              </a:spcBef>
              <a:spcAft>
                <a:spcPts val="0"/>
              </a:spcAft>
              <a:buClr>
                <a:srgbClr val="1155CC"/>
              </a:buClr>
              <a:buSzPts val="1400"/>
              <a:buChar char="●"/>
              <a:defRPr>
                <a:solidFill>
                  <a:srgbClr val="1155CC"/>
                </a:solidFill>
              </a:defRPr>
            </a:lvl8pPr>
            <a:lvl9pPr marL="4114800" lvl="8" indent="-317500">
              <a:spcBef>
                <a:spcPts val="0"/>
              </a:spcBef>
              <a:spcAft>
                <a:spcPts val="0"/>
              </a:spcAft>
              <a:buClr>
                <a:srgbClr val="1155CC"/>
              </a:buClr>
              <a:buSzPts val="1400"/>
              <a:buChar char="◆"/>
              <a:defRPr>
                <a:solidFill>
                  <a:srgbClr val="1155CC"/>
                </a:solidFill>
              </a:defRPr>
            </a:lvl9pPr>
          </a:lstStyle>
          <a:p>
            <a:endParaRPr/>
          </a:p>
        </p:txBody>
      </p:sp>
      <p:sp>
        <p:nvSpPr>
          <p:cNvPr id="23" name="Google Shape;23;p4"/>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24" name="Google Shape;24;p4"/>
          <p:cNvGrpSpPr/>
          <p:nvPr/>
        </p:nvGrpSpPr>
        <p:grpSpPr>
          <a:xfrm>
            <a:off x="199050" y="62117"/>
            <a:ext cx="8745900" cy="567496"/>
            <a:chOff x="199050" y="62117"/>
            <a:chExt cx="8745900" cy="567496"/>
          </a:xfrm>
        </p:grpSpPr>
        <p:pic>
          <p:nvPicPr>
            <p:cNvPr id="25" name="Google Shape;25;p4"/>
            <p:cNvPicPr preferRelativeResize="0"/>
            <p:nvPr/>
          </p:nvPicPr>
          <p:blipFill>
            <a:blip r:embed="rId2">
              <a:alphaModFix/>
            </a:blip>
            <a:stretch>
              <a:fillRect/>
            </a:stretch>
          </p:blipFill>
          <p:spPr>
            <a:xfrm>
              <a:off x="7869775" y="176538"/>
              <a:ext cx="1075175" cy="338685"/>
            </a:xfrm>
            <a:prstGeom prst="rect">
              <a:avLst/>
            </a:prstGeom>
            <a:noFill/>
            <a:ln>
              <a:noFill/>
            </a:ln>
          </p:spPr>
        </p:pic>
        <p:sp>
          <p:nvSpPr>
            <p:cNvPr id="26" name="Google Shape;26;p4"/>
            <p:cNvSpPr/>
            <p:nvPr/>
          </p:nvSpPr>
          <p:spPr>
            <a:xfrm>
              <a:off x="199050" y="563013"/>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199050" y="62117"/>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p:nvPr/>
        </p:nvSpPr>
        <p:spPr>
          <a:xfrm>
            <a:off x="311635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877825" y="73700"/>
            <a:ext cx="7955400" cy="484500"/>
          </a:xfrm>
          <a:prstGeom prst="rect">
            <a:avLst/>
          </a:prstGeom>
        </p:spPr>
        <p:txBody>
          <a:bodyPr spcFirstLastPara="1" wrap="square" lIns="91425" tIns="91425" rIns="91425" bIns="91425" anchor="ctr" anchorCtr="0">
            <a:normAutofit/>
          </a:bodyPr>
          <a:lstStyle>
            <a:lvl1pPr lvl="0">
              <a:spcBef>
                <a:spcPts val="0"/>
              </a:spcBef>
              <a:spcAft>
                <a:spcPts val="0"/>
              </a:spcAft>
              <a:buSzPts val="27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Google Shape;31;p5"/>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32" name="Google Shape;32;p5"/>
          <p:cNvGrpSpPr/>
          <p:nvPr/>
        </p:nvGrpSpPr>
        <p:grpSpPr>
          <a:xfrm>
            <a:off x="199050" y="62117"/>
            <a:ext cx="8745900" cy="567496"/>
            <a:chOff x="199050" y="62117"/>
            <a:chExt cx="8745900" cy="567496"/>
          </a:xfrm>
        </p:grpSpPr>
        <p:pic>
          <p:nvPicPr>
            <p:cNvPr id="33" name="Google Shape;33;p5"/>
            <p:cNvPicPr preferRelativeResize="0"/>
            <p:nvPr/>
          </p:nvPicPr>
          <p:blipFill>
            <a:blip r:embed="rId2">
              <a:alphaModFix/>
            </a:blip>
            <a:stretch>
              <a:fillRect/>
            </a:stretch>
          </p:blipFill>
          <p:spPr>
            <a:xfrm>
              <a:off x="7869775" y="176538"/>
              <a:ext cx="1075175" cy="338685"/>
            </a:xfrm>
            <a:prstGeom prst="rect">
              <a:avLst/>
            </a:prstGeom>
            <a:noFill/>
            <a:ln>
              <a:noFill/>
            </a:ln>
          </p:spPr>
        </p:pic>
        <p:sp>
          <p:nvSpPr>
            <p:cNvPr id="34" name="Google Shape;34;p5"/>
            <p:cNvSpPr/>
            <p:nvPr/>
          </p:nvSpPr>
          <p:spPr>
            <a:xfrm>
              <a:off x="199050" y="563013"/>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a:off x="199050" y="62117"/>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p:nvPr/>
        </p:nvSpPr>
        <p:spPr>
          <a:xfrm>
            <a:off x="311715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8"/>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0"/>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0"/>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1"/>
          <p:cNvSpPr txBox="1">
            <a:spLocks noGrp="1"/>
          </p:cNvSpPr>
          <p:nvPr>
            <p:ph type="title"/>
          </p:nvPr>
        </p:nvSpPr>
        <p:spPr>
          <a:xfrm>
            <a:off x="311700" y="890725"/>
            <a:ext cx="7558200" cy="6306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400"/>
              <a:buNone/>
              <a:defRPr sz="3400" b="1"/>
            </a:lvl1pPr>
            <a:lvl2pPr lvl="1" algn="ctr" rtl="0">
              <a:spcBef>
                <a:spcPts val="0"/>
              </a:spcBef>
              <a:spcAft>
                <a:spcPts val="0"/>
              </a:spcAft>
              <a:buSzPts val="3400"/>
              <a:buNone/>
              <a:defRPr sz="3400" b="1"/>
            </a:lvl2pPr>
            <a:lvl3pPr lvl="2" algn="ctr" rtl="0">
              <a:spcBef>
                <a:spcPts val="0"/>
              </a:spcBef>
              <a:spcAft>
                <a:spcPts val="0"/>
              </a:spcAft>
              <a:buSzPts val="3400"/>
              <a:buNone/>
              <a:defRPr sz="3400" b="1"/>
            </a:lvl3pPr>
            <a:lvl4pPr lvl="3" algn="ctr" rtl="0">
              <a:spcBef>
                <a:spcPts val="0"/>
              </a:spcBef>
              <a:spcAft>
                <a:spcPts val="0"/>
              </a:spcAft>
              <a:buSzPts val="3400"/>
              <a:buNone/>
              <a:defRPr sz="3400" b="1"/>
            </a:lvl4pPr>
            <a:lvl5pPr lvl="4" algn="ctr" rtl="0">
              <a:spcBef>
                <a:spcPts val="0"/>
              </a:spcBef>
              <a:spcAft>
                <a:spcPts val="0"/>
              </a:spcAft>
              <a:buSzPts val="3400"/>
              <a:buNone/>
              <a:defRPr sz="3400" b="1"/>
            </a:lvl5pPr>
            <a:lvl6pPr lvl="5" algn="ctr" rtl="0">
              <a:spcBef>
                <a:spcPts val="0"/>
              </a:spcBef>
              <a:spcAft>
                <a:spcPts val="0"/>
              </a:spcAft>
              <a:buSzPts val="3400"/>
              <a:buNone/>
              <a:defRPr sz="3400" b="1"/>
            </a:lvl6pPr>
            <a:lvl7pPr lvl="6" algn="ctr" rtl="0">
              <a:spcBef>
                <a:spcPts val="0"/>
              </a:spcBef>
              <a:spcAft>
                <a:spcPts val="0"/>
              </a:spcAft>
              <a:buSzPts val="3400"/>
              <a:buNone/>
              <a:defRPr sz="3400" b="1"/>
            </a:lvl7pPr>
            <a:lvl8pPr lvl="7" algn="ctr" rtl="0">
              <a:spcBef>
                <a:spcPts val="0"/>
              </a:spcBef>
              <a:spcAft>
                <a:spcPts val="0"/>
              </a:spcAft>
              <a:buSzPts val="3400"/>
              <a:buNone/>
              <a:defRPr sz="3400" b="1"/>
            </a:lvl8pPr>
            <a:lvl9pPr lvl="8" algn="ctr" rtl="0">
              <a:spcBef>
                <a:spcPts val="0"/>
              </a:spcBef>
              <a:spcAft>
                <a:spcPts val="0"/>
              </a:spcAft>
              <a:buSzPts val="3400"/>
              <a:buNone/>
              <a:defRPr sz="3400" b="1"/>
            </a:lvl9pPr>
          </a:lstStyle>
          <a:p>
            <a:endParaRPr/>
          </a:p>
        </p:txBody>
      </p:sp>
      <p:sp>
        <p:nvSpPr>
          <p:cNvPr id="60" name="Google Shape;60;p11"/>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61" name="Google Shape;61;p11"/>
          <p:cNvPicPr preferRelativeResize="0"/>
          <p:nvPr/>
        </p:nvPicPr>
        <p:blipFill>
          <a:blip r:embed="rId2">
            <a:alphaModFix/>
          </a:blip>
          <a:stretch>
            <a:fillRect/>
          </a:stretch>
        </p:blipFill>
        <p:spPr>
          <a:xfrm>
            <a:off x="7614350" y="1036638"/>
            <a:ext cx="1075175" cy="338685"/>
          </a:xfrm>
          <a:prstGeom prst="rect">
            <a:avLst/>
          </a:prstGeom>
          <a:noFill/>
          <a:ln>
            <a:noFill/>
          </a:ln>
        </p:spPr>
      </p:pic>
      <p:sp>
        <p:nvSpPr>
          <p:cNvPr id="62" name="Google Shape;62;p11"/>
          <p:cNvSpPr/>
          <p:nvPr/>
        </p:nvSpPr>
        <p:spPr>
          <a:xfrm>
            <a:off x="199050" y="1521238"/>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a:off x="199050" y="824117"/>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txBox="1"/>
          <p:nvPr/>
        </p:nvSpPr>
        <p:spPr>
          <a:xfrm>
            <a:off x="340060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12"/>
          <p:cNvSpPr txBox="1">
            <a:spLocks noGrp="1"/>
          </p:cNvSpPr>
          <p:nvPr>
            <p:ph type="title"/>
          </p:nvPr>
        </p:nvSpPr>
        <p:spPr>
          <a:xfrm>
            <a:off x="878650" y="73700"/>
            <a:ext cx="7953600" cy="4884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980000"/>
              </a:buClr>
              <a:buSzPts val="2700"/>
              <a:buNone/>
              <a:defRPr>
                <a:solidFill>
                  <a:srgbClr val="98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2"/>
          <p:cNvSpPr txBox="1">
            <a:spLocks noGrp="1"/>
          </p:cNvSpPr>
          <p:nvPr>
            <p:ph type="body" idx="1"/>
          </p:nvPr>
        </p:nvSpPr>
        <p:spPr>
          <a:xfrm>
            <a:off x="310896" y="676656"/>
            <a:ext cx="8520600" cy="39678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Clr>
                <a:srgbClr val="1155CC"/>
              </a:buClr>
              <a:buSzPts val="1800"/>
              <a:buChar char="●"/>
              <a:defRPr>
                <a:solidFill>
                  <a:srgbClr val="1155CC"/>
                </a:solidFill>
              </a:defRPr>
            </a:lvl1pPr>
            <a:lvl2pPr marL="914400" lvl="1" indent="-330200" rtl="0">
              <a:spcBef>
                <a:spcPts val="0"/>
              </a:spcBef>
              <a:spcAft>
                <a:spcPts val="0"/>
              </a:spcAft>
              <a:buClr>
                <a:srgbClr val="1155CC"/>
              </a:buClr>
              <a:buSzPts val="1600"/>
              <a:buChar char="−"/>
              <a:defRPr sz="1600">
                <a:solidFill>
                  <a:srgbClr val="1155CC"/>
                </a:solidFill>
              </a:defRPr>
            </a:lvl2pPr>
            <a:lvl3pPr marL="1371600" lvl="2" indent="-317500" rtl="0">
              <a:spcBef>
                <a:spcPts val="0"/>
              </a:spcBef>
              <a:spcAft>
                <a:spcPts val="0"/>
              </a:spcAft>
              <a:buClr>
                <a:srgbClr val="1155CC"/>
              </a:buClr>
              <a:buSzPts val="1400"/>
              <a:buChar char="+"/>
              <a:defRPr>
                <a:solidFill>
                  <a:srgbClr val="1155CC"/>
                </a:solidFill>
              </a:defRPr>
            </a:lvl3pPr>
            <a:lvl4pPr marL="1828800" lvl="3" indent="-317500" rtl="0">
              <a:spcBef>
                <a:spcPts val="0"/>
              </a:spcBef>
              <a:spcAft>
                <a:spcPts val="0"/>
              </a:spcAft>
              <a:buClr>
                <a:srgbClr val="1155CC"/>
              </a:buClr>
              <a:buSzPts val="1400"/>
              <a:buChar char="+"/>
              <a:defRPr>
                <a:solidFill>
                  <a:srgbClr val="1155CC"/>
                </a:solidFill>
              </a:defRPr>
            </a:lvl4pPr>
            <a:lvl5pPr marL="2286000" lvl="4" indent="-317500" rtl="0">
              <a:spcBef>
                <a:spcPts val="0"/>
              </a:spcBef>
              <a:spcAft>
                <a:spcPts val="0"/>
              </a:spcAft>
              <a:buClr>
                <a:srgbClr val="1155CC"/>
              </a:buClr>
              <a:buSzPts val="1400"/>
              <a:buChar char="+"/>
              <a:defRPr>
                <a:solidFill>
                  <a:srgbClr val="1155CC"/>
                </a:solidFill>
              </a:defRPr>
            </a:lvl5pPr>
            <a:lvl6pPr marL="2743200" lvl="5" indent="-317500" rtl="0">
              <a:spcBef>
                <a:spcPts val="0"/>
              </a:spcBef>
              <a:spcAft>
                <a:spcPts val="0"/>
              </a:spcAft>
              <a:buClr>
                <a:srgbClr val="1155CC"/>
              </a:buClr>
              <a:buSzPts val="1400"/>
              <a:buChar char="■"/>
              <a:defRPr>
                <a:solidFill>
                  <a:srgbClr val="1155CC"/>
                </a:solidFill>
              </a:defRPr>
            </a:lvl6pPr>
            <a:lvl7pPr marL="3200400" lvl="6" indent="-317500" rtl="0">
              <a:spcBef>
                <a:spcPts val="0"/>
              </a:spcBef>
              <a:spcAft>
                <a:spcPts val="0"/>
              </a:spcAft>
              <a:buClr>
                <a:srgbClr val="1155CC"/>
              </a:buClr>
              <a:buSzPts val="1400"/>
              <a:buChar char="●"/>
              <a:defRPr>
                <a:solidFill>
                  <a:srgbClr val="1155CC"/>
                </a:solidFill>
              </a:defRPr>
            </a:lvl7pPr>
            <a:lvl8pPr marL="3657600" lvl="7" indent="-317500" rtl="0">
              <a:spcBef>
                <a:spcPts val="0"/>
              </a:spcBef>
              <a:spcAft>
                <a:spcPts val="0"/>
              </a:spcAft>
              <a:buClr>
                <a:srgbClr val="1155CC"/>
              </a:buClr>
              <a:buSzPts val="1400"/>
              <a:buChar char="○"/>
              <a:defRPr>
                <a:solidFill>
                  <a:srgbClr val="1155CC"/>
                </a:solidFill>
              </a:defRPr>
            </a:lvl8pPr>
            <a:lvl9pPr marL="4114800" lvl="8" indent="-317500" rtl="0">
              <a:spcBef>
                <a:spcPts val="0"/>
              </a:spcBef>
              <a:spcAft>
                <a:spcPts val="0"/>
              </a:spcAft>
              <a:buClr>
                <a:srgbClr val="1155CC"/>
              </a:buClr>
              <a:buSzPts val="1400"/>
              <a:buChar char="■"/>
              <a:defRPr>
                <a:solidFill>
                  <a:srgbClr val="1155CC"/>
                </a:solidFill>
              </a:defRPr>
            </a:lvl9pPr>
          </a:lstStyle>
          <a:p>
            <a:endParaRPr/>
          </a:p>
        </p:txBody>
      </p:sp>
      <p:sp>
        <p:nvSpPr>
          <p:cNvPr id="68" name="Google Shape;68;p12"/>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69" name="Google Shape;69;p12"/>
          <p:cNvGrpSpPr/>
          <p:nvPr/>
        </p:nvGrpSpPr>
        <p:grpSpPr>
          <a:xfrm>
            <a:off x="199050" y="62117"/>
            <a:ext cx="8745900" cy="567496"/>
            <a:chOff x="199050" y="62117"/>
            <a:chExt cx="8745900" cy="567496"/>
          </a:xfrm>
        </p:grpSpPr>
        <p:pic>
          <p:nvPicPr>
            <p:cNvPr id="70" name="Google Shape;70;p12"/>
            <p:cNvPicPr preferRelativeResize="0"/>
            <p:nvPr/>
          </p:nvPicPr>
          <p:blipFill>
            <a:blip r:embed="rId2">
              <a:alphaModFix/>
            </a:blip>
            <a:stretch>
              <a:fillRect/>
            </a:stretch>
          </p:blipFill>
          <p:spPr>
            <a:xfrm>
              <a:off x="7869775" y="176538"/>
              <a:ext cx="1075175" cy="338685"/>
            </a:xfrm>
            <a:prstGeom prst="rect">
              <a:avLst/>
            </a:prstGeom>
            <a:noFill/>
            <a:ln>
              <a:noFill/>
            </a:ln>
          </p:spPr>
        </p:pic>
        <p:sp>
          <p:nvSpPr>
            <p:cNvPr id="71" name="Google Shape;71;p12"/>
            <p:cNvSpPr/>
            <p:nvPr/>
          </p:nvSpPr>
          <p:spPr>
            <a:xfrm>
              <a:off x="199050" y="563013"/>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2"/>
            <p:cNvSpPr/>
            <p:nvPr/>
          </p:nvSpPr>
          <p:spPr>
            <a:xfrm>
              <a:off x="199050" y="62117"/>
              <a:ext cx="8745900" cy="66600"/>
            </a:xfrm>
            <a:prstGeom prst="rect">
              <a:avLst/>
            </a:prstGeom>
            <a:gradFill>
              <a:gsLst>
                <a:gs pos="0">
                  <a:srgbClr val="4A86E8"/>
                </a:gs>
                <a:gs pos="100000">
                  <a:srgbClr val="FFF2CC"/>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12"/>
          <p:cNvSpPr txBox="1"/>
          <p:nvPr/>
        </p:nvSpPr>
        <p:spPr>
          <a:xfrm>
            <a:off x="3400600" y="4871975"/>
            <a:ext cx="2909700" cy="184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000">
                <a:solidFill>
                  <a:srgbClr val="6D9EEB"/>
                </a:solidFill>
              </a:rPr>
              <a:t>https://cybersoft.edu.vn/</a:t>
            </a:r>
            <a:endParaRPr sz="1000">
              <a:solidFill>
                <a:srgbClr val="6D9EEB"/>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2"/>
        <p:cNvGrpSpPr/>
        <p:nvPr/>
      </p:nvGrpSpPr>
      <p:grpSpPr>
        <a:xfrm>
          <a:off x="0" y="0"/>
          <a:ext cx="0" cy="0"/>
          <a:chOff x="0" y="0"/>
          <a:chExt cx="0" cy="0"/>
        </a:xfrm>
      </p:grpSpPr>
      <p:sp>
        <p:nvSpPr>
          <p:cNvPr id="83" name="Google Shape;83;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4" name="Google Shape;84;p1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85" name="Google Shape;85;p14"/>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77825" y="73700"/>
            <a:ext cx="7955400" cy="484500"/>
          </a:xfrm>
          <a:prstGeom prst="rect">
            <a:avLst/>
          </a:prstGeom>
          <a:noFill/>
          <a:ln>
            <a:noFill/>
          </a:ln>
        </p:spPr>
        <p:txBody>
          <a:bodyPr spcFirstLastPara="1" wrap="square" lIns="91425" tIns="91425" rIns="91425" bIns="91425" anchor="ctr" anchorCtr="0">
            <a:normAutofit/>
          </a:bodyPr>
          <a:lstStyle>
            <a:lvl1pPr lvl="0">
              <a:spcBef>
                <a:spcPts val="0"/>
              </a:spcBef>
              <a:spcAft>
                <a:spcPts val="0"/>
              </a:spcAft>
              <a:buClr>
                <a:srgbClr val="980000"/>
              </a:buClr>
              <a:buSzPts val="2700"/>
              <a:buNone/>
              <a:defRPr sz="2700" b="1">
                <a:solidFill>
                  <a:srgbClr val="980000"/>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sldNum" idx="12"/>
          </p:nvPr>
        </p:nvSpPr>
        <p:spPr>
          <a:xfrm>
            <a:off x="8472450" y="4772073"/>
            <a:ext cx="548700" cy="284700"/>
          </a:xfrm>
          <a:prstGeom prst="rect">
            <a:avLst/>
          </a:prstGeom>
          <a:noFill/>
          <a:ln>
            <a:noFill/>
          </a:ln>
        </p:spPr>
        <p:txBody>
          <a:bodyPr spcFirstLastPara="1" wrap="square" lIns="91425" tIns="91425" rIns="91425" bIns="91425" anchor="ctr" anchorCtr="0">
            <a:noAutofit/>
          </a:bodyPr>
          <a:lstStyle>
            <a:lvl1pPr lvl="0" algn="r">
              <a:lnSpc>
                <a:spcPct val="80000"/>
              </a:lnSpc>
              <a:buSzPts val="852"/>
              <a:buNone/>
              <a:defRPr sz="1000">
                <a:solidFill>
                  <a:schemeClr val="dk2"/>
                </a:solidFill>
              </a:defRPr>
            </a:lvl1pPr>
            <a:lvl2pPr lvl="1" algn="r">
              <a:lnSpc>
                <a:spcPct val="80000"/>
              </a:lnSpc>
              <a:buSzPts val="852"/>
              <a:buNone/>
              <a:defRPr sz="1000">
                <a:solidFill>
                  <a:schemeClr val="dk2"/>
                </a:solidFill>
              </a:defRPr>
            </a:lvl2pPr>
            <a:lvl3pPr lvl="2" algn="r">
              <a:lnSpc>
                <a:spcPct val="80000"/>
              </a:lnSpc>
              <a:buSzPts val="852"/>
              <a:buNone/>
              <a:defRPr sz="1000">
                <a:solidFill>
                  <a:schemeClr val="dk2"/>
                </a:solidFill>
              </a:defRPr>
            </a:lvl3pPr>
            <a:lvl4pPr lvl="3" algn="r">
              <a:lnSpc>
                <a:spcPct val="80000"/>
              </a:lnSpc>
              <a:buSzPts val="852"/>
              <a:buNone/>
              <a:defRPr sz="1000">
                <a:solidFill>
                  <a:schemeClr val="dk2"/>
                </a:solidFill>
              </a:defRPr>
            </a:lvl4pPr>
            <a:lvl5pPr lvl="4" algn="r">
              <a:lnSpc>
                <a:spcPct val="80000"/>
              </a:lnSpc>
              <a:buSzPts val="852"/>
              <a:buNone/>
              <a:defRPr sz="1000">
                <a:solidFill>
                  <a:schemeClr val="dk2"/>
                </a:solidFill>
              </a:defRPr>
            </a:lvl5pPr>
            <a:lvl6pPr lvl="5" algn="r">
              <a:lnSpc>
                <a:spcPct val="80000"/>
              </a:lnSpc>
              <a:buSzPts val="852"/>
              <a:buNone/>
              <a:defRPr sz="1000">
                <a:solidFill>
                  <a:schemeClr val="dk2"/>
                </a:solidFill>
              </a:defRPr>
            </a:lvl6pPr>
            <a:lvl7pPr lvl="6" algn="r">
              <a:lnSpc>
                <a:spcPct val="80000"/>
              </a:lnSpc>
              <a:buSzPts val="852"/>
              <a:buNone/>
              <a:defRPr sz="1000">
                <a:solidFill>
                  <a:schemeClr val="dk2"/>
                </a:solidFill>
              </a:defRPr>
            </a:lvl7pPr>
            <a:lvl8pPr lvl="7" algn="r">
              <a:lnSpc>
                <a:spcPct val="80000"/>
              </a:lnSpc>
              <a:buSzPts val="852"/>
              <a:buNone/>
              <a:defRPr sz="1000">
                <a:solidFill>
                  <a:schemeClr val="dk2"/>
                </a:solidFill>
              </a:defRPr>
            </a:lvl8pPr>
            <a:lvl9pPr lvl="8" algn="r">
              <a:lnSpc>
                <a:spcPct val="80000"/>
              </a:lnSpc>
              <a:buSzPts val="852"/>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8" name="Google Shape;8;p1"/>
          <p:cNvSpPr txBox="1">
            <a:spLocks noGrp="1"/>
          </p:cNvSpPr>
          <p:nvPr>
            <p:ph type="body" idx="1"/>
          </p:nvPr>
        </p:nvSpPr>
        <p:spPr>
          <a:xfrm>
            <a:off x="310896" y="676656"/>
            <a:ext cx="8520600" cy="39678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1155CC"/>
              </a:buClr>
              <a:buSzPts val="1800"/>
              <a:buChar char="❖"/>
              <a:defRPr sz="1800">
                <a:solidFill>
                  <a:srgbClr val="1155CC"/>
                </a:solidFill>
              </a:defRPr>
            </a:lvl1pPr>
            <a:lvl2pPr marL="914400" lvl="1" indent="-336550" rtl="0">
              <a:lnSpc>
                <a:spcPct val="115000"/>
              </a:lnSpc>
              <a:spcBef>
                <a:spcPts val="0"/>
              </a:spcBef>
              <a:spcAft>
                <a:spcPts val="0"/>
              </a:spcAft>
              <a:buClr>
                <a:srgbClr val="1155CC"/>
              </a:buClr>
              <a:buSzPts val="1700"/>
              <a:buChar char="●"/>
              <a:defRPr sz="1700">
                <a:solidFill>
                  <a:srgbClr val="1155CC"/>
                </a:solidFill>
              </a:defRPr>
            </a:lvl2pPr>
            <a:lvl3pPr marL="1371600" lvl="2" indent="-336550" rtl="0">
              <a:lnSpc>
                <a:spcPct val="115000"/>
              </a:lnSpc>
              <a:spcBef>
                <a:spcPts val="0"/>
              </a:spcBef>
              <a:spcAft>
                <a:spcPts val="0"/>
              </a:spcAft>
              <a:buClr>
                <a:srgbClr val="1155CC"/>
              </a:buClr>
              <a:buSzPts val="1700"/>
              <a:buChar char="−"/>
              <a:defRPr sz="1700">
                <a:solidFill>
                  <a:srgbClr val="1155CC"/>
                </a:solidFill>
              </a:defRPr>
            </a:lvl3pPr>
            <a:lvl4pPr marL="1828800" lvl="3" indent="-317500" rtl="0">
              <a:lnSpc>
                <a:spcPct val="115000"/>
              </a:lnSpc>
              <a:spcBef>
                <a:spcPts val="0"/>
              </a:spcBef>
              <a:spcAft>
                <a:spcPts val="0"/>
              </a:spcAft>
              <a:buClr>
                <a:srgbClr val="1155CC"/>
              </a:buClr>
              <a:buSzPts val="1400"/>
              <a:buChar char="+"/>
              <a:defRPr>
                <a:solidFill>
                  <a:srgbClr val="1155CC"/>
                </a:solidFill>
              </a:defRPr>
            </a:lvl4pPr>
            <a:lvl5pPr marL="2286000" lvl="4" indent="-317500" rtl="0">
              <a:lnSpc>
                <a:spcPct val="115000"/>
              </a:lnSpc>
              <a:spcBef>
                <a:spcPts val="0"/>
              </a:spcBef>
              <a:spcAft>
                <a:spcPts val="0"/>
              </a:spcAft>
              <a:buClr>
                <a:srgbClr val="1155CC"/>
              </a:buClr>
              <a:buSzPts val="1400"/>
              <a:buChar char="+"/>
              <a:defRPr>
                <a:solidFill>
                  <a:srgbClr val="1155CC"/>
                </a:solidFill>
              </a:defRPr>
            </a:lvl5pPr>
            <a:lvl6pPr marL="2743200" lvl="5" indent="-317500" rtl="0">
              <a:lnSpc>
                <a:spcPct val="115000"/>
              </a:lnSpc>
              <a:spcBef>
                <a:spcPts val="0"/>
              </a:spcBef>
              <a:spcAft>
                <a:spcPts val="0"/>
              </a:spcAft>
              <a:buClr>
                <a:srgbClr val="1155CC"/>
              </a:buClr>
              <a:buSzPts val="1400"/>
              <a:buChar char="➢"/>
              <a:defRPr>
                <a:solidFill>
                  <a:srgbClr val="1155CC"/>
                </a:solidFill>
              </a:defRPr>
            </a:lvl6pPr>
            <a:lvl7pPr marL="3200400" lvl="6" indent="-317500" rtl="0">
              <a:lnSpc>
                <a:spcPct val="115000"/>
              </a:lnSpc>
              <a:spcBef>
                <a:spcPts val="0"/>
              </a:spcBef>
              <a:spcAft>
                <a:spcPts val="0"/>
              </a:spcAft>
              <a:buClr>
                <a:srgbClr val="1155CC"/>
              </a:buClr>
              <a:buSzPts val="1400"/>
              <a:buChar char="■"/>
              <a:defRPr>
                <a:solidFill>
                  <a:srgbClr val="1155CC"/>
                </a:solidFill>
              </a:defRPr>
            </a:lvl7pPr>
            <a:lvl8pPr marL="3657600" lvl="7" indent="-317500" rtl="0">
              <a:lnSpc>
                <a:spcPct val="115000"/>
              </a:lnSpc>
              <a:spcBef>
                <a:spcPts val="0"/>
              </a:spcBef>
              <a:spcAft>
                <a:spcPts val="0"/>
              </a:spcAft>
              <a:buClr>
                <a:srgbClr val="1155CC"/>
              </a:buClr>
              <a:buSzPts val="1400"/>
              <a:buChar char="●"/>
              <a:defRPr>
                <a:solidFill>
                  <a:srgbClr val="1155CC"/>
                </a:solidFill>
              </a:defRPr>
            </a:lvl8pPr>
            <a:lvl9pPr marL="4114800" lvl="8" indent="-317500" rtl="0">
              <a:lnSpc>
                <a:spcPct val="115000"/>
              </a:lnSpc>
              <a:spcBef>
                <a:spcPts val="0"/>
              </a:spcBef>
              <a:spcAft>
                <a:spcPts val="0"/>
              </a:spcAft>
              <a:buClr>
                <a:srgbClr val="1155CC"/>
              </a:buClr>
              <a:buSzPts val="1400"/>
              <a:buChar char="◆"/>
              <a:defRPr>
                <a:solidFill>
                  <a:srgbClr val="1155CC"/>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877825" y="73700"/>
            <a:ext cx="7955400" cy="4845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Clr>
                <a:srgbClr val="980000"/>
              </a:buClr>
              <a:buSzPts val="2700"/>
              <a:buNone/>
              <a:defRPr sz="2700" b="1">
                <a:solidFill>
                  <a:srgbClr val="980000"/>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9"/>
          <p:cNvSpPr txBox="1">
            <a:spLocks noGrp="1"/>
          </p:cNvSpPr>
          <p:nvPr>
            <p:ph type="body" idx="1"/>
          </p:nvPr>
        </p:nvSpPr>
        <p:spPr>
          <a:xfrm>
            <a:off x="311700" y="675874"/>
            <a:ext cx="8520600" cy="40962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rgbClr val="1155CC"/>
              </a:buClr>
              <a:buSzPts val="1800"/>
              <a:buChar char="●"/>
              <a:defRPr sz="1800">
                <a:solidFill>
                  <a:srgbClr val="1155CC"/>
                </a:solidFill>
              </a:defRPr>
            </a:lvl1pPr>
            <a:lvl2pPr marL="914400" lvl="1" indent="-330200" rtl="0">
              <a:lnSpc>
                <a:spcPct val="115000"/>
              </a:lnSpc>
              <a:spcBef>
                <a:spcPts val="0"/>
              </a:spcBef>
              <a:spcAft>
                <a:spcPts val="0"/>
              </a:spcAft>
              <a:buClr>
                <a:srgbClr val="1155CC"/>
              </a:buClr>
              <a:buSzPts val="1600"/>
              <a:buChar char="−"/>
              <a:defRPr sz="1600">
                <a:solidFill>
                  <a:srgbClr val="1155CC"/>
                </a:solidFill>
              </a:defRPr>
            </a:lvl2pPr>
            <a:lvl3pPr marL="1371600" lvl="2" indent="-317500" rtl="0">
              <a:lnSpc>
                <a:spcPct val="115000"/>
              </a:lnSpc>
              <a:spcBef>
                <a:spcPts val="0"/>
              </a:spcBef>
              <a:spcAft>
                <a:spcPts val="0"/>
              </a:spcAft>
              <a:buClr>
                <a:srgbClr val="1155CC"/>
              </a:buClr>
              <a:buSzPts val="1400"/>
              <a:buChar char="+"/>
              <a:defRPr>
                <a:solidFill>
                  <a:srgbClr val="1155CC"/>
                </a:solidFill>
              </a:defRPr>
            </a:lvl3pPr>
            <a:lvl4pPr marL="1828800" lvl="3" indent="-317500" rtl="0">
              <a:lnSpc>
                <a:spcPct val="115000"/>
              </a:lnSpc>
              <a:spcBef>
                <a:spcPts val="0"/>
              </a:spcBef>
              <a:spcAft>
                <a:spcPts val="0"/>
              </a:spcAft>
              <a:buClr>
                <a:srgbClr val="1155CC"/>
              </a:buClr>
              <a:buSzPts val="1400"/>
              <a:buChar char="+"/>
              <a:defRPr>
                <a:solidFill>
                  <a:srgbClr val="1155CC"/>
                </a:solidFill>
              </a:defRPr>
            </a:lvl4pPr>
            <a:lvl5pPr marL="2286000" lvl="4" indent="-317500" rtl="0">
              <a:lnSpc>
                <a:spcPct val="115000"/>
              </a:lnSpc>
              <a:spcBef>
                <a:spcPts val="0"/>
              </a:spcBef>
              <a:spcAft>
                <a:spcPts val="0"/>
              </a:spcAft>
              <a:buClr>
                <a:srgbClr val="1155CC"/>
              </a:buClr>
              <a:buSzPts val="1400"/>
              <a:buChar char="+"/>
              <a:defRPr>
                <a:solidFill>
                  <a:srgbClr val="1155CC"/>
                </a:solidFill>
              </a:defRPr>
            </a:lvl5pPr>
            <a:lvl6pPr marL="2743200" lvl="5" indent="-317500" rtl="0">
              <a:lnSpc>
                <a:spcPct val="115000"/>
              </a:lnSpc>
              <a:spcBef>
                <a:spcPts val="0"/>
              </a:spcBef>
              <a:spcAft>
                <a:spcPts val="0"/>
              </a:spcAft>
              <a:buClr>
                <a:srgbClr val="1155CC"/>
              </a:buClr>
              <a:buSzPts val="1400"/>
              <a:buChar char="■"/>
              <a:defRPr>
                <a:solidFill>
                  <a:srgbClr val="1155CC"/>
                </a:solidFill>
              </a:defRPr>
            </a:lvl6pPr>
            <a:lvl7pPr marL="3200400" lvl="6" indent="-317500" rtl="0">
              <a:lnSpc>
                <a:spcPct val="115000"/>
              </a:lnSpc>
              <a:spcBef>
                <a:spcPts val="0"/>
              </a:spcBef>
              <a:spcAft>
                <a:spcPts val="0"/>
              </a:spcAft>
              <a:buClr>
                <a:srgbClr val="1155CC"/>
              </a:buClr>
              <a:buSzPts val="1400"/>
              <a:buChar char="●"/>
              <a:defRPr>
                <a:solidFill>
                  <a:srgbClr val="1155CC"/>
                </a:solidFill>
              </a:defRPr>
            </a:lvl7pPr>
            <a:lvl8pPr marL="3657600" lvl="7" indent="-317500" rtl="0">
              <a:lnSpc>
                <a:spcPct val="115000"/>
              </a:lnSpc>
              <a:spcBef>
                <a:spcPts val="0"/>
              </a:spcBef>
              <a:spcAft>
                <a:spcPts val="0"/>
              </a:spcAft>
              <a:buClr>
                <a:srgbClr val="1155CC"/>
              </a:buClr>
              <a:buSzPts val="1400"/>
              <a:buChar char="○"/>
              <a:defRPr>
                <a:solidFill>
                  <a:srgbClr val="1155CC"/>
                </a:solidFill>
              </a:defRPr>
            </a:lvl8pPr>
            <a:lvl9pPr marL="4114800" lvl="8" indent="-317500" rtl="0">
              <a:lnSpc>
                <a:spcPct val="115000"/>
              </a:lnSpc>
              <a:spcBef>
                <a:spcPts val="0"/>
              </a:spcBef>
              <a:spcAft>
                <a:spcPts val="0"/>
              </a:spcAft>
              <a:buClr>
                <a:srgbClr val="1155CC"/>
              </a:buClr>
              <a:buSzPts val="1400"/>
              <a:buChar char="■"/>
              <a:defRPr>
                <a:solidFill>
                  <a:srgbClr val="1155CC"/>
                </a:solidFill>
              </a:defRPr>
            </a:lvl9pPr>
          </a:lstStyle>
          <a:p>
            <a:endParaRPr/>
          </a:p>
        </p:txBody>
      </p:sp>
      <p:sp>
        <p:nvSpPr>
          <p:cNvPr id="53" name="Google Shape;53;p9"/>
          <p:cNvSpPr txBox="1">
            <a:spLocks noGrp="1"/>
          </p:cNvSpPr>
          <p:nvPr>
            <p:ph type="sldNum" idx="12"/>
          </p:nvPr>
        </p:nvSpPr>
        <p:spPr>
          <a:xfrm>
            <a:off x="8472450" y="4772073"/>
            <a:ext cx="548700" cy="284700"/>
          </a:xfrm>
          <a:prstGeom prst="rect">
            <a:avLst/>
          </a:prstGeom>
          <a:noFill/>
          <a:ln>
            <a:noFill/>
          </a:ln>
        </p:spPr>
        <p:txBody>
          <a:bodyPr spcFirstLastPara="1" wrap="square" lIns="91425" tIns="91425" rIns="91425" bIns="91425" anchor="ctr" anchorCtr="0">
            <a:noAutofit/>
          </a:bodyPr>
          <a:lstStyle>
            <a:lvl1pPr lvl="0" algn="r" rtl="0">
              <a:lnSpc>
                <a:spcPct val="80000"/>
              </a:lnSpc>
              <a:buSzPts val="852"/>
              <a:buNone/>
              <a:defRPr sz="1000">
                <a:solidFill>
                  <a:schemeClr val="dk2"/>
                </a:solidFill>
              </a:defRPr>
            </a:lvl1pPr>
            <a:lvl2pPr lvl="1" algn="r" rtl="0">
              <a:lnSpc>
                <a:spcPct val="80000"/>
              </a:lnSpc>
              <a:buSzPts val="852"/>
              <a:buNone/>
              <a:defRPr sz="1000">
                <a:solidFill>
                  <a:schemeClr val="dk2"/>
                </a:solidFill>
              </a:defRPr>
            </a:lvl2pPr>
            <a:lvl3pPr lvl="2" algn="r" rtl="0">
              <a:lnSpc>
                <a:spcPct val="80000"/>
              </a:lnSpc>
              <a:buSzPts val="852"/>
              <a:buNone/>
              <a:defRPr sz="1000">
                <a:solidFill>
                  <a:schemeClr val="dk2"/>
                </a:solidFill>
              </a:defRPr>
            </a:lvl3pPr>
            <a:lvl4pPr lvl="3" algn="r" rtl="0">
              <a:lnSpc>
                <a:spcPct val="80000"/>
              </a:lnSpc>
              <a:buSzPts val="852"/>
              <a:buNone/>
              <a:defRPr sz="1000">
                <a:solidFill>
                  <a:schemeClr val="dk2"/>
                </a:solidFill>
              </a:defRPr>
            </a:lvl4pPr>
            <a:lvl5pPr lvl="4" algn="r" rtl="0">
              <a:lnSpc>
                <a:spcPct val="80000"/>
              </a:lnSpc>
              <a:buSzPts val="852"/>
              <a:buNone/>
              <a:defRPr sz="1000">
                <a:solidFill>
                  <a:schemeClr val="dk2"/>
                </a:solidFill>
              </a:defRPr>
            </a:lvl5pPr>
            <a:lvl6pPr lvl="5" algn="r" rtl="0">
              <a:lnSpc>
                <a:spcPct val="80000"/>
              </a:lnSpc>
              <a:buSzPts val="852"/>
              <a:buNone/>
              <a:defRPr sz="1000">
                <a:solidFill>
                  <a:schemeClr val="dk2"/>
                </a:solidFill>
              </a:defRPr>
            </a:lvl6pPr>
            <a:lvl7pPr lvl="6" algn="r" rtl="0">
              <a:lnSpc>
                <a:spcPct val="80000"/>
              </a:lnSpc>
              <a:buSzPts val="852"/>
              <a:buNone/>
              <a:defRPr sz="1000">
                <a:solidFill>
                  <a:schemeClr val="dk2"/>
                </a:solidFill>
              </a:defRPr>
            </a:lvl7pPr>
            <a:lvl8pPr lvl="7" algn="r" rtl="0">
              <a:lnSpc>
                <a:spcPct val="80000"/>
              </a:lnSpc>
              <a:buSzPts val="852"/>
              <a:buNone/>
              <a:defRPr sz="1000">
                <a:solidFill>
                  <a:schemeClr val="dk2"/>
                </a:solidFill>
              </a:defRPr>
            </a:lvl8pPr>
            <a:lvl9pPr lvl="8" algn="r" rtl="0">
              <a:lnSpc>
                <a:spcPct val="80000"/>
              </a:lnSpc>
              <a:buSzPts val="852"/>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5" r:id="rId1"/>
    <p:sldLayoutId id="2147483656" r:id="rId2"/>
    <p:sldLayoutId id="2147483657" r:id="rId3"/>
    <p:sldLayoutId id="2147483659" r:id="rId4"/>
    <p:sldLayoutId id="2147483660" r:id="rId5"/>
    <p:sldLayoutId id="2147483661" r:id="rId6"/>
    <p:sldLayoutId id="2147483662" r:id="rId7"/>
    <p:sldLayoutId id="2147483663" r:id="rId8"/>
    <p:sldLayoutId id="2147483664" r:id="rId9"/>
    <p:sldLayoutId id="2147483667" r:id="rId10"/>
    <p:sldLayoutId id="214748366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www.facebook.com/dethu.huynh" TargetMode="External"/><Relationship Id="rId5" Type="http://schemas.openxmlformats.org/officeDocument/2006/relationships/hyperlink" Target="mailto:tqkhai0527@gmail.com" TargetMode="External"/><Relationship Id="rId4" Type="http://schemas.openxmlformats.org/officeDocument/2006/relationships/hyperlink" Target="https://www.facebook.com/tqkhai2705/"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25.gif"/></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8" Type="http://schemas.openxmlformats.org/officeDocument/2006/relationships/hyperlink" Target="https://www.facebook.com/IsaacFA1992" TargetMode="External"/><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hyperlink" Target="https://www.facebook.com/tinnguyen100591" TargetMode="External"/><Relationship Id="rId4" Type="http://schemas.openxmlformats.org/officeDocument/2006/relationships/hyperlink" Target="https://www.facebook.com/hoangtu.nguyen.980"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8" Type="http://schemas.openxmlformats.org/officeDocument/2006/relationships/hyperlink" Target="https://www.facebook.com/hoangtu.nguyen.980" TargetMode="External"/><Relationship Id="rId3" Type="http://schemas.openxmlformats.org/officeDocument/2006/relationships/image" Target="../media/image11.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hyperlink" Target="https://www.facebook.com/hamsterviel.kien" TargetMode="External"/><Relationship Id="rId4" Type="http://schemas.openxmlformats.org/officeDocument/2006/relationships/hyperlink" Target="https://www.facebook.com/quangvuong.truong.7334"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09"/>
        <p:cNvGrpSpPr/>
        <p:nvPr/>
      </p:nvGrpSpPr>
      <p:grpSpPr>
        <a:xfrm>
          <a:off x="0" y="0"/>
          <a:ext cx="0" cy="0"/>
          <a:chOff x="0" y="0"/>
          <a:chExt cx="0" cy="0"/>
        </a:xfrm>
      </p:grpSpPr>
      <p:pic>
        <p:nvPicPr>
          <p:cNvPr id="110" name="Google Shape;110;p20"/>
          <p:cNvPicPr preferRelativeResize="0"/>
          <p:nvPr/>
        </p:nvPicPr>
        <p:blipFill rotWithShape="1">
          <a:blip r:embed="rId3">
            <a:alphaModFix/>
          </a:blip>
          <a:srcRect r="5855" b="17074"/>
          <a:stretch/>
        </p:blipFill>
        <p:spPr>
          <a:xfrm>
            <a:off x="0" y="0"/>
            <a:ext cx="9144000" cy="4530555"/>
          </a:xfrm>
          <a:prstGeom prst="rect">
            <a:avLst/>
          </a:prstGeom>
          <a:noFill/>
          <a:ln>
            <a:noFill/>
          </a:ln>
        </p:spPr>
      </p:pic>
      <p:grpSp>
        <p:nvGrpSpPr>
          <p:cNvPr id="111" name="Google Shape;111;p20"/>
          <p:cNvGrpSpPr/>
          <p:nvPr/>
        </p:nvGrpSpPr>
        <p:grpSpPr>
          <a:xfrm>
            <a:off x="1645784" y="4550375"/>
            <a:ext cx="5852432" cy="549769"/>
            <a:chOff x="1135700" y="4188972"/>
            <a:chExt cx="6756444" cy="692230"/>
          </a:xfrm>
        </p:grpSpPr>
        <p:pic>
          <p:nvPicPr>
            <p:cNvPr id="112" name="Google Shape;112;p20"/>
            <p:cNvPicPr preferRelativeResize="0"/>
            <p:nvPr/>
          </p:nvPicPr>
          <p:blipFill>
            <a:blip r:embed="rId4">
              <a:alphaModFix/>
            </a:blip>
            <a:stretch>
              <a:fillRect/>
            </a:stretch>
          </p:blipFill>
          <p:spPr>
            <a:xfrm>
              <a:off x="3463645" y="4188972"/>
              <a:ext cx="2269063" cy="692230"/>
            </a:xfrm>
            <a:prstGeom prst="rect">
              <a:avLst/>
            </a:prstGeom>
            <a:noFill/>
            <a:ln>
              <a:noFill/>
            </a:ln>
          </p:spPr>
        </p:pic>
        <p:pic>
          <p:nvPicPr>
            <p:cNvPr id="113" name="Google Shape;113;p20"/>
            <p:cNvPicPr preferRelativeResize="0"/>
            <p:nvPr/>
          </p:nvPicPr>
          <p:blipFill>
            <a:blip r:embed="rId5">
              <a:alphaModFix/>
            </a:blip>
            <a:stretch>
              <a:fillRect/>
            </a:stretch>
          </p:blipFill>
          <p:spPr>
            <a:xfrm>
              <a:off x="1135700" y="4275051"/>
              <a:ext cx="1826825" cy="511525"/>
            </a:xfrm>
            <a:prstGeom prst="rect">
              <a:avLst/>
            </a:prstGeom>
            <a:noFill/>
            <a:ln w="9525" cap="flat" cmpd="sng">
              <a:solidFill>
                <a:schemeClr val="dk2"/>
              </a:solidFill>
              <a:prstDash val="solid"/>
              <a:round/>
              <a:headEnd type="none" w="sm" len="sm"/>
              <a:tailEnd type="none" w="sm" len="sm"/>
            </a:ln>
          </p:spPr>
        </p:pic>
        <p:pic>
          <p:nvPicPr>
            <p:cNvPr id="114" name="Google Shape;114;p20"/>
            <p:cNvPicPr preferRelativeResize="0"/>
            <p:nvPr/>
          </p:nvPicPr>
          <p:blipFill>
            <a:blip r:embed="rId6">
              <a:alphaModFix/>
            </a:blip>
            <a:stretch>
              <a:fillRect/>
            </a:stretch>
          </p:blipFill>
          <p:spPr>
            <a:xfrm>
              <a:off x="6268275" y="4275050"/>
              <a:ext cx="1623869" cy="511525"/>
            </a:xfrm>
            <a:prstGeom prst="rect">
              <a:avLst/>
            </a:prstGeom>
            <a:noFill/>
            <a:ln w="9525" cap="flat" cmpd="sng">
              <a:solidFill>
                <a:schemeClr val="dk2"/>
              </a:solidFill>
              <a:prstDash val="solid"/>
              <a:round/>
              <a:headEnd type="none" w="sm" len="sm"/>
              <a:tailEnd type="none" w="sm" len="sm"/>
            </a:ln>
          </p:spPr>
        </p:pic>
      </p:grpSp>
      <p:sp>
        <p:nvSpPr>
          <p:cNvPr id="115" name="Google Shape;115;p20"/>
          <p:cNvSpPr txBox="1">
            <a:spLocks noGrp="1"/>
          </p:cNvSpPr>
          <p:nvPr>
            <p:ph type="ctrTitle"/>
          </p:nvPr>
        </p:nvSpPr>
        <p:spPr>
          <a:xfrm>
            <a:off x="212525" y="608875"/>
            <a:ext cx="3896700" cy="2052600"/>
          </a:xfrm>
          <a:prstGeom prst="rect">
            <a:avLst/>
          </a:prstGeom>
          <a:solidFill>
            <a:srgbClr val="271C87">
              <a:alpha val="62030"/>
            </a:srgbClr>
          </a:solidFill>
        </p:spPr>
        <p:txBody>
          <a:bodyPr spcFirstLastPara="1" wrap="square" lIns="91425" tIns="91425" rIns="91425" bIns="91425" anchor="ctr" anchorCtr="0">
            <a:normAutofit/>
          </a:bodyPr>
          <a:lstStyle/>
          <a:p>
            <a:pPr marL="0" lvl="0" indent="0" algn="ctr" rtl="0">
              <a:spcBef>
                <a:spcPts val="0"/>
              </a:spcBef>
              <a:spcAft>
                <a:spcPts val="0"/>
              </a:spcAft>
              <a:buClr>
                <a:schemeClr val="dk1"/>
              </a:buClr>
              <a:buSzPts val="1100"/>
              <a:buFont typeface="Arial"/>
              <a:buNone/>
            </a:pPr>
            <a:r>
              <a:rPr lang="vi-VN" sz="2600" b="1" dirty="0">
                <a:solidFill>
                  <a:schemeClr val="lt1"/>
                </a:solidFill>
              </a:rPr>
              <a:t>Deep Learning</a:t>
            </a:r>
            <a:br>
              <a:rPr lang="en" sz="2700" b="1" dirty="0">
                <a:solidFill>
                  <a:schemeClr val="lt1"/>
                </a:solidFill>
              </a:rPr>
            </a:br>
            <a:r>
              <a:rPr lang="en" sz="3400" b="1" dirty="0">
                <a:solidFill>
                  <a:srgbClr val="FFFF00"/>
                </a:solidFill>
              </a:rPr>
              <a:t>Bài 9: Xử lý ngôn ngữ tự nhiên</a:t>
            </a:r>
            <a:endParaRPr sz="3400" b="1" dirty="0">
              <a:solidFill>
                <a:srgbClr val="FFFF00"/>
              </a:solidFill>
            </a:endParaRPr>
          </a:p>
        </p:txBody>
      </p:sp>
      <p:sp>
        <p:nvSpPr>
          <p:cNvPr id="116" name="Google Shape;116;p20"/>
          <p:cNvSpPr txBox="1">
            <a:spLocks noGrp="1"/>
          </p:cNvSpPr>
          <p:nvPr>
            <p:ph type="subTitle" idx="1"/>
          </p:nvPr>
        </p:nvSpPr>
        <p:spPr>
          <a:xfrm>
            <a:off x="488800" y="3209625"/>
            <a:ext cx="3053700" cy="780300"/>
          </a:xfrm>
          <a:prstGeom prst="rect">
            <a:avLst/>
          </a:prstGeom>
          <a:solidFill>
            <a:srgbClr val="980000">
              <a:alpha val="56150"/>
            </a:srgbClr>
          </a:solidFill>
        </p:spPr>
        <p:txBody>
          <a:bodyPr spcFirstLastPara="1" wrap="square" lIns="91425" tIns="91425" rIns="91425" bIns="91425" anchor="ctr" anchorCtr="0">
            <a:noAutofit/>
          </a:bodyPr>
          <a:lstStyle/>
          <a:p>
            <a:pPr marL="0" lvl="0" indent="0" algn="ctr" rtl="0">
              <a:lnSpc>
                <a:spcPct val="115000"/>
              </a:lnSpc>
              <a:spcBef>
                <a:spcPts val="0"/>
              </a:spcBef>
              <a:spcAft>
                <a:spcPts val="0"/>
              </a:spcAft>
              <a:buSzPts val="935"/>
              <a:buNone/>
            </a:pPr>
            <a:r>
              <a:rPr lang="vi-VN" sz="1800" b="1" dirty="0">
                <a:solidFill>
                  <a:schemeClr val="lt1"/>
                </a:solidFill>
              </a:rPr>
              <a:t>Van-Khoa LE</a:t>
            </a:r>
            <a:r>
              <a:rPr lang="en" sz="1800" b="1" dirty="0">
                <a:solidFill>
                  <a:schemeClr val="lt1"/>
                </a:solidFill>
              </a:rPr>
              <a:t>, Ph.D</a:t>
            </a:r>
            <a:endParaRPr sz="1800" b="1" dirty="0">
              <a:solidFill>
                <a:schemeClr val="lt1"/>
              </a:solidFill>
            </a:endParaRPr>
          </a:p>
          <a:p>
            <a:pPr marL="0" lvl="0" indent="0" algn="ctr" rtl="0">
              <a:lnSpc>
                <a:spcPct val="115000"/>
              </a:lnSpc>
              <a:spcBef>
                <a:spcPts val="0"/>
              </a:spcBef>
              <a:spcAft>
                <a:spcPts val="0"/>
              </a:spcAft>
              <a:buSzPts val="935"/>
              <a:buNone/>
            </a:pPr>
            <a:r>
              <a:rPr lang="en" sz="1800" b="1" dirty="0">
                <a:solidFill>
                  <a:schemeClr val="lt1"/>
                </a:solidFill>
              </a:rPr>
              <a:t>CyberLab, 10/202</a:t>
            </a:r>
            <a:r>
              <a:rPr lang="vi-VN" sz="1800" b="1" dirty="0">
                <a:solidFill>
                  <a:schemeClr val="lt1"/>
                </a:solidFill>
              </a:rPr>
              <a:t>2</a:t>
            </a:r>
            <a:endParaRPr sz="1800" b="1" dirty="0">
              <a:solidFill>
                <a:schemeClr val="lt1"/>
              </a:solidFill>
            </a:endParaRPr>
          </a:p>
        </p:txBody>
      </p:sp>
      <p:pic>
        <p:nvPicPr>
          <p:cNvPr id="117" name="Google Shape;117;p20"/>
          <p:cNvPicPr preferRelativeResize="0"/>
          <p:nvPr/>
        </p:nvPicPr>
        <p:blipFill>
          <a:blip r:embed="rId7">
            <a:alphaModFix/>
          </a:blip>
          <a:stretch>
            <a:fillRect/>
          </a:stretch>
        </p:blipFill>
        <p:spPr>
          <a:xfrm>
            <a:off x="5884150" y="742688"/>
            <a:ext cx="2638050" cy="1793874"/>
          </a:xfrm>
          <a:prstGeom prst="rect">
            <a:avLst/>
          </a:prstGeom>
          <a:noFill/>
          <a:ln>
            <a:noFill/>
          </a:ln>
        </p:spPr>
      </p:pic>
      <p:sp>
        <p:nvSpPr>
          <p:cNvPr id="118" name="Google Shape;118;p20"/>
          <p:cNvSpPr txBox="1"/>
          <p:nvPr/>
        </p:nvSpPr>
        <p:spPr>
          <a:xfrm>
            <a:off x="8222325" y="4290300"/>
            <a:ext cx="843600" cy="1539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1000">
                <a:solidFill>
                  <a:schemeClr val="lt1"/>
                </a:solidFill>
              </a:rPr>
              <a:t>(Ảnh: Internet)</a:t>
            </a:r>
            <a:endParaRPr sz="10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Ví</a:t>
            </a:r>
            <a:r>
              <a:rPr lang="en-US" dirty="0"/>
              <a:t> </a:t>
            </a:r>
            <a:r>
              <a:rPr lang="en-US" dirty="0" err="1"/>
              <a:t>dụ</a:t>
            </a:r>
            <a:r>
              <a:rPr lang="en-US" dirty="0"/>
              <a:t> </a:t>
            </a:r>
            <a:r>
              <a:rPr lang="en-US" dirty="0" err="1"/>
              <a:t>ứng</a:t>
            </a:r>
            <a:r>
              <a:rPr lang="en-US" dirty="0"/>
              <a:t> </a:t>
            </a:r>
            <a:r>
              <a:rPr lang="en-US" dirty="0" err="1"/>
              <a:t>dụng</a:t>
            </a:r>
            <a:endParaRPr lang="en-US" dirty="0"/>
          </a:p>
        </p:txBody>
      </p:sp>
      <p:sp>
        <p:nvSpPr>
          <p:cNvPr id="3" name="Text Placeholder 2"/>
          <p:cNvSpPr>
            <a:spLocks noGrp="1"/>
          </p:cNvSpPr>
          <p:nvPr>
            <p:ph type="body" idx="1"/>
          </p:nvPr>
        </p:nvSpPr>
        <p:spPr/>
        <p:txBody>
          <a:bodyPr>
            <a:normAutofit/>
          </a:bodyPr>
          <a:lstStyle/>
          <a:p>
            <a:r>
              <a:rPr lang="en-US" dirty="0"/>
              <a:t>The SEC said, “Musk, your tweets are a blight. They really could cost you your job, if you don't stop all this tweeting at night.” Then Musk cried, “Why? The tweets I wrote are not mean, I don't use all-caps and I'm sure that my tweets are clean.” “But your tweets can move markets and that's why we're sore. You may be a genius and a billionaire, but it doesn't give you the right to </a:t>
            </a:r>
          </a:p>
          <a:p>
            <a:endParaRPr lang="en-US" dirty="0"/>
          </a:p>
          <a:p>
            <a:r>
              <a:rPr lang="en-US" dirty="0"/>
              <a:t>How many users have signed up since the start of 2020? </a:t>
            </a:r>
          </a:p>
          <a:p>
            <a:pPr lvl="1"/>
            <a:r>
              <a:rPr lang="en-US" dirty="0"/>
              <a:t>SELECT count(id) FROM users WHERE </a:t>
            </a:r>
            <a:r>
              <a:rPr lang="en-US" dirty="0" err="1"/>
              <a:t>created_at</a:t>
            </a:r>
            <a:r>
              <a:rPr lang="en-US" dirty="0"/>
              <a:t> &gt; ‘2020-01-01’ </a:t>
            </a:r>
          </a:p>
          <a:p>
            <a:endParaRPr lang="en-US" dirty="0"/>
          </a:p>
          <a:p>
            <a:r>
              <a:rPr lang="en-US" dirty="0"/>
              <a:t>What is the average number of influencers each user is subscribed to? </a:t>
            </a:r>
          </a:p>
          <a:p>
            <a:pPr lvl="1"/>
            <a:r>
              <a:rPr lang="en-US" dirty="0"/>
              <a:t>SELECT </a:t>
            </a:r>
            <a:r>
              <a:rPr lang="en-US" dirty="0" err="1"/>
              <a:t>avg</a:t>
            </a:r>
            <a:r>
              <a:rPr lang="en-US" dirty="0"/>
              <a:t>(count) FROM ( SELECT </a:t>
            </a:r>
            <a:r>
              <a:rPr lang="en-US" dirty="0" err="1"/>
              <a:t>user_id</a:t>
            </a:r>
            <a:r>
              <a:rPr lang="en-US" dirty="0"/>
              <a:t>, count(*) FROM subscribers GROUP BY </a:t>
            </a:r>
            <a:r>
              <a:rPr lang="en-US" dirty="0" err="1"/>
              <a:t>user_id</a:t>
            </a:r>
            <a:r>
              <a:rPr lang="en-US" dirty="0"/>
              <a:t> ) AS </a:t>
            </a:r>
            <a:r>
              <a:rPr lang="en-US" dirty="0" err="1"/>
              <a:t>avg_subscriptions_per_user</a:t>
            </a:r>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Tree>
    <p:extLst>
      <p:ext uri="{BB962C8B-B14F-4D97-AF65-F5344CB8AC3E}">
        <p14:creationId xmlns:p14="http://schemas.microsoft.com/office/powerpoint/2010/main" val="314586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vi-VN" dirty="0"/>
              <a:t>Phần </a:t>
            </a:r>
            <a:r>
              <a:rPr lang="en-US" dirty="0"/>
              <a:t>2</a:t>
            </a:r>
            <a:r>
              <a:rPr lang="vi-VN" dirty="0"/>
              <a:t>: </a:t>
            </a:r>
            <a:r>
              <a:rPr lang="en-US" dirty="0" err="1"/>
              <a:t>Trình</a:t>
            </a:r>
            <a:r>
              <a:rPr lang="en-US" dirty="0"/>
              <a:t> </a:t>
            </a:r>
            <a:r>
              <a:rPr lang="en-US" dirty="0" err="1"/>
              <a:t>bày</a:t>
            </a:r>
            <a:r>
              <a:rPr lang="en-US" dirty="0"/>
              <a:t> </a:t>
            </a:r>
            <a:r>
              <a:rPr lang="en-US" dirty="0" err="1"/>
              <a:t>ký</a:t>
            </a:r>
            <a:r>
              <a:rPr lang="en-US" dirty="0"/>
              <a:t> </a:t>
            </a:r>
            <a:r>
              <a:rPr lang="en-US" dirty="0" err="1"/>
              <a:t>tự</a:t>
            </a:r>
            <a:r>
              <a:rPr lang="en-US" dirty="0"/>
              <a:t> (word embedding)</a:t>
            </a:r>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p:txBody>
          <a:bodyPr/>
          <a:lstStyle/>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2634921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err="1"/>
              <a:t>Ví</a:t>
            </a:r>
            <a:r>
              <a:rPr lang="fr-FR" dirty="0"/>
              <a:t> </a:t>
            </a:r>
            <a:r>
              <a:rPr lang="fr-FR" dirty="0" err="1"/>
              <a:t>dụ</a:t>
            </a:r>
            <a:endParaRPr lang="en-US" dirty="0"/>
          </a:p>
        </p:txBody>
      </p:sp>
      <p:sp>
        <p:nvSpPr>
          <p:cNvPr id="3" name="Content Placeholder 2"/>
          <p:cNvSpPr>
            <a:spLocks noGrp="1"/>
          </p:cNvSpPr>
          <p:nvPr>
            <p:ph type="body" idx="1"/>
          </p:nvPr>
        </p:nvSpPr>
        <p:spPr/>
        <p:txBody>
          <a:bodyPr/>
          <a:lstStyle/>
          <a:p>
            <a:r>
              <a:rPr lang="fr-FR" dirty="0"/>
              <a:t>Ta </a:t>
            </a:r>
            <a:r>
              <a:rPr lang="fr-FR" dirty="0" err="1"/>
              <a:t>nói</a:t>
            </a:r>
            <a:r>
              <a:rPr lang="fr-FR" dirty="0"/>
              <a:t> </a:t>
            </a:r>
            <a:r>
              <a:rPr lang="fr-FR" dirty="0" err="1"/>
              <a:t>hoặc</a:t>
            </a:r>
            <a:r>
              <a:rPr lang="fr-FR" dirty="0"/>
              <a:t> </a:t>
            </a:r>
            <a:r>
              <a:rPr lang="fr-FR" dirty="0" err="1"/>
              <a:t>viết</a:t>
            </a:r>
            <a:r>
              <a:rPr lang="fr-FR" dirty="0"/>
              <a:t> </a:t>
            </a:r>
            <a:r>
              <a:rPr lang="fr-FR" dirty="0" err="1"/>
              <a:t>một</a:t>
            </a:r>
            <a:r>
              <a:rPr lang="fr-FR" dirty="0"/>
              <a:t> </a:t>
            </a:r>
            <a:r>
              <a:rPr lang="fr-FR" dirty="0" err="1"/>
              <a:t>câu</a:t>
            </a:r>
            <a:r>
              <a:rPr lang="fr-FR" dirty="0"/>
              <a:t>: ‘</a:t>
            </a:r>
            <a:r>
              <a:rPr lang="fr-FR" dirty="0" err="1"/>
              <a:t>Tôi</a:t>
            </a:r>
            <a:r>
              <a:rPr lang="fr-FR" dirty="0"/>
              <a:t> </a:t>
            </a:r>
            <a:r>
              <a:rPr lang="fr-FR" dirty="0" err="1"/>
              <a:t>thấy</a:t>
            </a:r>
            <a:r>
              <a:rPr lang="fr-FR" dirty="0"/>
              <a:t> con </a:t>
            </a:r>
            <a:r>
              <a:rPr lang="fr-FR" dirty="0" err="1"/>
              <a:t>mèo</a:t>
            </a:r>
            <a:r>
              <a:rPr lang="fr-FR" dirty="0"/>
              <a:t>.’</a:t>
            </a:r>
          </a:p>
          <a:p>
            <a:r>
              <a:rPr lang="fr-FR" dirty="0" err="1"/>
              <a:t>Chuỗi</a:t>
            </a:r>
            <a:r>
              <a:rPr lang="fr-FR" dirty="0"/>
              <a:t> </a:t>
            </a:r>
            <a:r>
              <a:rPr lang="fr-FR" dirty="0" err="1"/>
              <a:t>ký</a:t>
            </a:r>
            <a:r>
              <a:rPr lang="fr-FR" dirty="0"/>
              <a:t> </a:t>
            </a:r>
            <a:r>
              <a:rPr lang="fr-FR" dirty="0" err="1"/>
              <a:t>tự</a:t>
            </a:r>
            <a:r>
              <a:rPr lang="fr-FR" dirty="0"/>
              <a:t> </a:t>
            </a:r>
            <a:r>
              <a:rPr lang="fr-FR" dirty="0" err="1"/>
              <a:t>này</a:t>
            </a:r>
            <a:r>
              <a:rPr lang="fr-FR" dirty="0"/>
              <a:t> </a:t>
            </a:r>
            <a:r>
              <a:rPr lang="fr-FR" dirty="0" err="1"/>
              <a:t>xẽ</a:t>
            </a:r>
            <a:r>
              <a:rPr lang="fr-FR" dirty="0"/>
              <a:t> </a:t>
            </a:r>
            <a:r>
              <a:rPr lang="fr-FR" dirty="0" err="1"/>
              <a:t>được</a:t>
            </a:r>
            <a:r>
              <a:rPr lang="fr-FR" dirty="0"/>
              <a:t> </a:t>
            </a:r>
            <a:r>
              <a:rPr lang="fr-FR" dirty="0" err="1"/>
              <a:t>xử</a:t>
            </a:r>
            <a:r>
              <a:rPr lang="fr-FR" dirty="0"/>
              <a:t> </a:t>
            </a:r>
            <a:r>
              <a:rPr lang="fr-FR" dirty="0" err="1"/>
              <a:t>lý</a:t>
            </a:r>
            <a:r>
              <a:rPr lang="fr-FR" dirty="0"/>
              <a:t> </a:t>
            </a:r>
            <a:r>
              <a:rPr lang="fr-FR" dirty="0" err="1"/>
              <a:t>tách</a:t>
            </a:r>
            <a:r>
              <a:rPr lang="fr-FR" dirty="0"/>
              <a:t> </a:t>
            </a:r>
            <a:r>
              <a:rPr lang="fr-FR" dirty="0" err="1"/>
              <a:t>từ</a:t>
            </a:r>
            <a:r>
              <a:rPr lang="fr-FR" dirty="0"/>
              <a:t>, </a:t>
            </a:r>
            <a:r>
              <a:rPr lang="fr-FR" dirty="0" err="1"/>
              <a:t>thành</a:t>
            </a:r>
            <a:r>
              <a:rPr lang="fr-FR" dirty="0"/>
              <a:t> 5 </a:t>
            </a:r>
            <a:r>
              <a:rPr lang="fr-FR" dirty="0" err="1"/>
              <a:t>tokens</a:t>
            </a:r>
            <a:r>
              <a:rPr lang="fr-FR" dirty="0"/>
              <a:t>: </a:t>
            </a:r>
          </a:p>
          <a:p>
            <a:pPr lvl="1"/>
            <a:r>
              <a:rPr lang="fr-FR" dirty="0"/>
              <a:t>‘</a:t>
            </a:r>
            <a:r>
              <a:rPr lang="fr-FR" dirty="0" err="1"/>
              <a:t>Tôi</a:t>
            </a:r>
            <a:r>
              <a:rPr lang="fr-FR" dirty="0"/>
              <a:t>’, ‘</a:t>
            </a:r>
            <a:r>
              <a:rPr lang="fr-FR" dirty="0" err="1"/>
              <a:t>thấy</a:t>
            </a:r>
            <a:r>
              <a:rPr lang="fr-FR" dirty="0"/>
              <a:t>’, ‘con’, ‘</a:t>
            </a:r>
            <a:r>
              <a:rPr lang="fr-FR" dirty="0" err="1"/>
              <a:t>mèo</a:t>
            </a:r>
            <a:r>
              <a:rPr lang="fr-FR" dirty="0"/>
              <a:t>’, ‘.’</a:t>
            </a:r>
          </a:p>
          <a:p>
            <a:r>
              <a:rPr lang="fr-FR" dirty="0" err="1"/>
              <a:t>Mỗi</a:t>
            </a:r>
            <a:r>
              <a:rPr lang="fr-FR" dirty="0"/>
              <a:t> </a:t>
            </a:r>
            <a:r>
              <a:rPr lang="fr-FR" dirty="0" err="1"/>
              <a:t>token</a:t>
            </a:r>
            <a:r>
              <a:rPr lang="fr-FR" dirty="0"/>
              <a:t> </a:t>
            </a:r>
            <a:r>
              <a:rPr lang="fr-FR" dirty="0" err="1"/>
              <a:t>sẽ</a:t>
            </a:r>
            <a:r>
              <a:rPr lang="fr-FR" dirty="0"/>
              <a:t> </a:t>
            </a:r>
            <a:r>
              <a:rPr lang="fr-FR" dirty="0" err="1"/>
              <a:t>được</a:t>
            </a:r>
            <a:r>
              <a:rPr lang="fr-FR" dirty="0"/>
              <a:t> </a:t>
            </a:r>
            <a:r>
              <a:rPr lang="fr-FR" dirty="0" err="1"/>
              <a:t>chuyển</a:t>
            </a:r>
            <a:r>
              <a:rPr lang="fr-FR" dirty="0"/>
              <a:t> </a:t>
            </a:r>
            <a:r>
              <a:rPr lang="fr-FR" dirty="0" err="1"/>
              <a:t>thành</a:t>
            </a:r>
            <a:r>
              <a:rPr lang="fr-FR" dirty="0"/>
              <a:t> </a:t>
            </a:r>
            <a:r>
              <a:rPr lang="fr-FR" dirty="0" err="1"/>
              <a:t>vector</a:t>
            </a:r>
            <a:r>
              <a:rPr lang="fr-FR" dirty="0"/>
              <a:t> </a:t>
            </a:r>
            <a:r>
              <a:rPr lang="fr-FR" dirty="0" err="1"/>
              <a:t>số</a:t>
            </a:r>
            <a:r>
              <a:rPr lang="fr-FR" dirty="0"/>
              <a:t>.</a:t>
            </a:r>
          </a:p>
          <a:p>
            <a:r>
              <a:rPr lang="fr-FR" dirty="0" err="1"/>
              <a:t>Chuỗi</a:t>
            </a:r>
            <a:r>
              <a:rPr lang="fr-FR" dirty="0"/>
              <a:t> </a:t>
            </a:r>
            <a:r>
              <a:rPr lang="fr-FR" dirty="0" err="1"/>
              <a:t>vector</a:t>
            </a:r>
            <a:r>
              <a:rPr lang="fr-FR" dirty="0"/>
              <a:t> </a:t>
            </a:r>
            <a:r>
              <a:rPr lang="fr-FR" dirty="0" err="1"/>
              <a:t>số</a:t>
            </a:r>
            <a:r>
              <a:rPr lang="fr-FR" dirty="0"/>
              <a:t> là </a:t>
            </a:r>
            <a:r>
              <a:rPr lang="fr-FR" dirty="0" err="1"/>
              <a:t>đầu</a:t>
            </a:r>
            <a:r>
              <a:rPr lang="fr-FR" dirty="0"/>
              <a:t> </a:t>
            </a:r>
            <a:r>
              <a:rPr lang="fr-FR" dirty="0" err="1"/>
              <a:t>vào</a:t>
            </a:r>
            <a:r>
              <a:rPr lang="fr-FR" dirty="0"/>
              <a:t> </a:t>
            </a:r>
            <a:r>
              <a:rPr lang="fr-FR" dirty="0" err="1"/>
              <a:t>mô</a:t>
            </a:r>
            <a:r>
              <a:rPr lang="fr-FR" dirty="0"/>
              <a:t> </a:t>
            </a:r>
            <a:r>
              <a:rPr lang="fr-FR" dirty="0" err="1"/>
              <a:t>hình</a:t>
            </a:r>
            <a:r>
              <a:rPr lang="fr-FR" dirty="0"/>
              <a:t>.</a:t>
            </a:r>
          </a:p>
          <a:p>
            <a:endParaRPr lang="fr-FR" dirty="0"/>
          </a:p>
          <a:p>
            <a:endParaRPr lang="fr-FR" dirty="0"/>
          </a:p>
          <a:p>
            <a:pPr marL="114300" indent="0">
              <a:buNone/>
            </a:pPr>
            <a:r>
              <a:rPr lang="fr-FR" dirty="0" err="1">
                <a:solidFill>
                  <a:srgbClr val="FF0000"/>
                </a:solidFill>
              </a:rPr>
              <a:t>Làm</a:t>
            </a:r>
            <a:r>
              <a:rPr lang="fr-FR" dirty="0">
                <a:solidFill>
                  <a:srgbClr val="FF0000"/>
                </a:solidFill>
              </a:rPr>
              <a:t> </a:t>
            </a:r>
            <a:r>
              <a:rPr lang="fr-FR" dirty="0" err="1">
                <a:solidFill>
                  <a:srgbClr val="FF0000"/>
                </a:solidFill>
              </a:rPr>
              <a:t>cách</a:t>
            </a:r>
            <a:r>
              <a:rPr lang="fr-FR" dirty="0">
                <a:solidFill>
                  <a:srgbClr val="FF0000"/>
                </a:solidFill>
              </a:rPr>
              <a:t> </a:t>
            </a:r>
            <a:r>
              <a:rPr lang="fr-FR" dirty="0" err="1">
                <a:solidFill>
                  <a:srgbClr val="FF0000"/>
                </a:solidFill>
              </a:rPr>
              <a:t>nào</a:t>
            </a:r>
            <a:r>
              <a:rPr lang="fr-FR" dirty="0">
                <a:solidFill>
                  <a:srgbClr val="FF0000"/>
                </a:solidFill>
              </a:rPr>
              <a:t> </a:t>
            </a:r>
            <a:r>
              <a:rPr lang="fr-FR" dirty="0" err="1">
                <a:solidFill>
                  <a:srgbClr val="FF0000"/>
                </a:solidFill>
              </a:rPr>
              <a:t>để</a:t>
            </a:r>
            <a:r>
              <a:rPr lang="fr-FR" dirty="0">
                <a:solidFill>
                  <a:srgbClr val="FF0000"/>
                </a:solidFill>
              </a:rPr>
              <a:t> </a:t>
            </a:r>
            <a:r>
              <a:rPr lang="fr-FR" dirty="0" err="1">
                <a:solidFill>
                  <a:srgbClr val="FF0000"/>
                </a:solidFill>
              </a:rPr>
              <a:t>chuyển</a:t>
            </a:r>
            <a:r>
              <a:rPr lang="fr-FR" dirty="0">
                <a:solidFill>
                  <a:srgbClr val="FF0000"/>
                </a:solidFill>
              </a:rPr>
              <a:t> </a:t>
            </a:r>
            <a:r>
              <a:rPr lang="fr-FR" dirty="0" err="1">
                <a:solidFill>
                  <a:srgbClr val="FF0000"/>
                </a:solidFill>
              </a:rPr>
              <a:t>một</a:t>
            </a:r>
            <a:r>
              <a:rPr lang="fr-FR" dirty="0">
                <a:solidFill>
                  <a:srgbClr val="FF0000"/>
                </a:solidFill>
              </a:rPr>
              <a:t> </a:t>
            </a:r>
            <a:r>
              <a:rPr lang="fr-FR" dirty="0" err="1">
                <a:solidFill>
                  <a:srgbClr val="FF0000"/>
                </a:solidFill>
              </a:rPr>
              <a:t>token</a:t>
            </a:r>
            <a:r>
              <a:rPr lang="fr-FR" dirty="0">
                <a:solidFill>
                  <a:srgbClr val="FF0000"/>
                </a:solidFill>
              </a:rPr>
              <a:t> </a:t>
            </a:r>
            <a:r>
              <a:rPr lang="fr-FR" dirty="0" err="1">
                <a:solidFill>
                  <a:srgbClr val="FF0000"/>
                </a:solidFill>
              </a:rPr>
              <a:t>thành</a:t>
            </a:r>
            <a:r>
              <a:rPr lang="fr-FR" dirty="0">
                <a:solidFill>
                  <a:srgbClr val="FF0000"/>
                </a:solidFill>
              </a:rPr>
              <a:t> </a:t>
            </a:r>
            <a:r>
              <a:rPr lang="fr-FR" dirty="0" err="1">
                <a:solidFill>
                  <a:srgbClr val="FF0000"/>
                </a:solidFill>
              </a:rPr>
              <a:t>vector</a:t>
            </a:r>
            <a:r>
              <a:rPr lang="fr-FR" dirty="0">
                <a:solidFill>
                  <a:srgbClr val="FF0000"/>
                </a:solidFill>
              </a:rPr>
              <a:t>?</a:t>
            </a:r>
          </a:p>
          <a:p>
            <a:endParaRPr lang="en-US" dirty="0"/>
          </a:p>
        </p:txBody>
      </p:sp>
    </p:spTree>
    <p:extLst>
      <p:ext uri="{BB962C8B-B14F-4D97-AF65-F5344CB8AC3E}">
        <p14:creationId xmlns:p14="http://schemas.microsoft.com/office/powerpoint/2010/main" val="1679633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err="1"/>
              <a:t>Định</a:t>
            </a:r>
            <a:r>
              <a:rPr lang="fr-FR" dirty="0"/>
              <a:t> </a:t>
            </a:r>
            <a:r>
              <a:rPr lang="fr-FR" dirty="0" err="1"/>
              <a:t>nghĩa</a:t>
            </a:r>
            <a:endParaRPr lang="en-US" dirty="0"/>
          </a:p>
        </p:txBody>
      </p:sp>
      <p:sp>
        <p:nvSpPr>
          <p:cNvPr id="3" name="Content Placeholder 2"/>
          <p:cNvSpPr>
            <a:spLocks noGrp="1"/>
          </p:cNvSpPr>
          <p:nvPr>
            <p:ph type="body" idx="1"/>
          </p:nvPr>
        </p:nvSpPr>
        <p:spPr>
          <a:xfrm>
            <a:off x="310896" y="676656"/>
            <a:ext cx="8520600" cy="1537155"/>
          </a:xfrm>
        </p:spPr>
        <p:txBody>
          <a:bodyPr>
            <a:normAutofit fontScale="85000" lnSpcReduction="10000"/>
          </a:bodyPr>
          <a:lstStyle/>
          <a:p>
            <a:r>
              <a:rPr lang="en-US" dirty="0"/>
              <a:t>Vector </a:t>
            </a:r>
            <a:r>
              <a:rPr lang="en-US" dirty="0" err="1"/>
              <a:t>từ</a:t>
            </a:r>
            <a:r>
              <a:rPr lang="en-US" dirty="0"/>
              <a:t> (word </a:t>
            </a:r>
            <a:r>
              <a:rPr lang="en-US" dirty="0" err="1"/>
              <a:t>vecvors</a:t>
            </a:r>
            <a:r>
              <a:rPr lang="en-US" dirty="0"/>
              <a:t>) </a:t>
            </a:r>
            <a:r>
              <a:rPr lang="en-US" dirty="0" err="1"/>
              <a:t>còn</a:t>
            </a:r>
            <a:r>
              <a:rPr lang="en-US" dirty="0"/>
              <a:t> </a:t>
            </a:r>
            <a:r>
              <a:rPr lang="en-US" dirty="0" err="1"/>
              <a:t>được</a:t>
            </a:r>
            <a:r>
              <a:rPr lang="en-US" dirty="0"/>
              <a:t> </a:t>
            </a:r>
            <a:r>
              <a:rPr lang="en-US" dirty="0" err="1"/>
              <a:t>gọi</a:t>
            </a:r>
            <a:r>
              <a:rPr lang="en-US" dirty="0"/>
              <a:t> </a:t>
            </a:r>
            <a:r>
              <a:rPr lang="en-US" dirty="0" err="1"/>
              <a:t>là</a:t>
            </a:r>
            <a:r>
              <a:rPr lang="en-US" dirty="0"/>
              <a:t> word </a:t>
            </a:r>
            <a:r>
              <a:rPr lang="en-US" dirty="0" err="1"/>
              <a:t>embeddings</a:t>
            </a:r>
            <a:r>
              <a:rPr lang="en-US" dirty="0"/>
              <a:t>, word representations</a:t>
            </a:r>
          </a:p>
          <a:p>
            <a:endParaRPr lang="fr-FR" dirty="0"/>
          </a:p>
          <a:p>
            <a:r>
              <a:rPr lang="fr-FR" dirty="0"/>
              <a:t>Word </a:t>
            </a:r>
            <a:r>
              <a:rPr lang="fr-FR" dirty="0" err="1"/>
              <a:t>embedding</a:t>
            </a:r>
            <a:r>
              <a:rPr lang="fr-FR" dirty="0"/>
              <a:t> là </a:t>
            </a:r>
            <a:r>
              <a:rPr lang="fr-FR" dirty="0" err="1"/>
              <a:t>cách</a:t>
            </a:r>
            <a:r>
              <a:rPr lang="fr-FR" dirty="0"/>
              <a:t> </a:t>
            </a:r>
            <a:r>
              <a:rPr lang="fr-FR" dirty="0" err="1"/>
              <a:t>để</a:t>
            </a:r>
            <a:r>
              <a:rPr lang="fr-FR" dirty="0"/>
              <a:t> </a:t>
            </a:r>
            <a:r>
              <a:rPr lang="fr-FR" dirty="0" err="1"/>
              <a:t>thể</a:t>
            </a:r>
            <a:r>
              <a:rPr lang="fr-FR" dirty="0"/>
              <a:t> </a:t>
            </a:r>
            <a:r>
              <a:rPr lang="fr-FR" dirty="0" err="1"/>
              <a:t>hiện</a:t>
            </a:r>
            <a:r>
              <a:rPr lang="fr-FR" dirty="0"/>
              <a:t> </a:t>
            </a:r>
            <a:r>
              <a:rPr lang="fr-FR" dirty="0" err="1"/>
              <a:t>từ</a:t>
            </a:r>
            <a:r>
              <a:rPr lang="fr-FR" dirty="0"/>
              <a:t>, </a:t>
            </a:r>
            <a:r>
              <a:rPr lang="fr-FR" dirty="0" err="1"/>
              <a:t>ký</a:t>
            </a:r>
            <a:r>
              <a:rPr lang="fr-FR" dirty="0"/>
              <a:t> </a:t>
            </a:r>
            <a:r>
              <a:rPr lang="fr-FR" dirty="0" err="1"/>
              <a:t>tự</a:t>
            </a:r>
            <a:r>
              <a:rPr lang="fr-FR" dirty="0"/>
              <a:t> </a:t>
            </a:r>
            <a:r>
              <a:rPr lang="fr-FR" dirty="0" err="1"/>
              <a:t>thành</a:t>
            </a:r>
            <a:r>
              <a:rPr lang="fr-FR" dirty="0"/>
              <a:t> </a:t>
            </a:r>
            <a:r>
              <a:rPr lang="fr-FR" dirty="0" err="1"/>
              <a:t>dạng</a:t>
            </a:r>
            <a:r>
              <a:rPr lang="fr-FR" dirty="0"/>
              <a:t> </a:t>
            </a:r>
            <a:r>
              <a:rPr lang="fr-FR" dirty="0" err="1"/>
              <a:t>số</a:t>
            </a:r>
            <a:r>
              <a:rPr lang="fr-FR" dirty="0"/>
              <a:t> </a:t>
            </a:r>
            <a:r>
              <a:rPr lang="fr-FR" dirty="0" err="1"/>
              <a:t>để</a:t>
            </a:r>
            <a:r>
              <a:rPr lang="fr-FR" dirty="0"/>
              <a:t> </a:t>
            </a:r>
            <a:r>
              <a:rPr lang="fr-FR" dirty="0" err="1"/>
              <a:t>đưa</a:t>
            </a:r>
            <a:r>
              <a:rPr lang="fr-FR" dirty="0"/>
              <a:t> </a:t>
            </a:r>
            <a:r>
              <a:rPr lang="fr-FR" dirty="0" err="1"/>
              <a:t>vào</a:t>
            </a:r>
            <a:r>
              <a:rPr lang="fr-FR" dirty="0"/>
              <a:t> </a:t>
            </a:r>
            <a:r>
              <a:rPr lang="fr-FR" dirty="0" err="1"/>
              <a:t>mô</a:t>
            </a:r>
            <a:r>
              <a:rPr lang="fr-FR" dirty="0"/>
              <a:t> </a:t>
            </a:r>
            <a:r>
              <a:rPr lang="fr-FR" dirty="0" err="1"/>
              <a:t>hình</a:t>
            </a:r>
            <a:r>
              <a:rPr lang="fr-FR" dirty="0"/>
              <a:t>.</a:t>
            </a:r>
          </a:p>
          <a:p>
            <a:endParaRPr lang="fr-FR" dirty="0"/>
          </a:p>
          <a:p>
            <a:r>
              <a:rPr lang="en-US" dirty="0" err="1"/>
              <a:t>Tất</a:t>
            </a:r>
            <a:r>
              <a:rPr lang="en-US" dirty="0"/>
              <a:t> </a:t>
            </a:r>
            <a:r>
              <a:rPr lang="en-US" dirty="0" err="1"/>
              <a:t>cả</a:t>
            </a:r>
            <a:r>
              <a:rPr lang="en-US" dirty="0"/>
              <a:t> </a:t>
            </a:r>
            <a:r>
              <a:rPr lang="en-US" dirty="0" err="1"/>
              <a:t>các</a:t>
            </a:r>
            <a:r>
              <a:rPr lang="en-US" dirty="0"/>
              <a:t> </a:t>
            </a:r>
            <a:r>
              <a:rPr lang="en-US" dirty="0" err="1"/>
              <a:t>từ</a:t>
            </a:r>
            <a:r>
              <a:rPr lang="en-US" dirty="0"/>
              <a:t> </a:t>
            </a:r>
            <a:r>
              <a:rPr lang="en-US" dirty="0" err="1"/>
              <a:t>trong</a:t>
            </a:r>
            <a:r>
              <a:rPr lang="en-US" dirty="0"/>
              <a:t> </a:t>
            </a:r>
            <a:r>
              <a:rPr lang="en-US" dirty="0" err="1"/>
              <a:t>từ</a:t>
            </a:r>
            <a:r>
              <a:rPr lang="en-US" dirty="0"/>
              <a:t> </a:t>
            </a:r>
            <a:r>
              <a:rPr lang="en-US" dirty="0" err="1"/>
              <a:t>điển</a:t>
            </a:r>
            <a:r>
              <a:rPr lang="en-US" dirty="0"/>
              <a:t> </a:t>
            </a:r>
            <a:r>
              <a:rPr lang="en-US" dirty="0" err="1"/>
              <a:t>cần</a:t>
            </a:r>
            <a:r>
              <a:rPr lang="en-US" dirty="0"/>
              <a:t> </a:t>
            </a:r>
            <a:r>
              <a:rPr lang="en-US" dirty="0" err="1"/>
              <a:t>có</a:t>
            </a:r>
            <a:r>
              <a:rPr lang="en-US" dirty="0"/>
              <a:t> </a:t>
            </a:r>
            <a:r>
              <a:rPr lang="en-US" dirty="0" err="1"/>
              <a:t>một</a:t>
            </a:r>
            <a:r>
              <a:rPr lang="en-US" dirty="0"/>
              <a:t> vector </a:t>
            </a:r>
            <a:r>
              <a:rPr lang="en-US" dirty="0" err="1"/>
              <a:t>số</a:t>
            </a:r>
            <a:r>
              <a:rPr lang="en-US" dirty="0"/>
              <a:t> </a:t>
            </a:r>
            <a:r>
              <a:rPr lang="en-US" dirty="0" err="1"/>
              <a:t>tương</a:t>
            </a:r>
            <a:r>
              <a:rPr lang="en-US" dirty="0"/>
              <a:t> </a:t>
            </a:r>
            <a:r>
              <a:rPr lang="en-US" dirty="0" err="1"/>
              <a:t>ứng</a:t>
            </a:r>
            <a:r>
              <a:rPr lang="en-US" dirty="0"/>
              <a:t> </a:t>
            </a:r>
            <a:r>
              <a:rPr lang="en-US" dirty="0" err="1"/>
              <a:t>được</a:t>
            </a:r>
            <a:r>
              <a:rPr lang="en-US" dirty="0"/>
              <a:t> </a:t>
            </a:r>
            <a:r>
              <a:rPr lang="en-US" dirty="0" err="1"/>
              <a:t>tạo</a:t>
            </a:r>
            <a:r>
              <a:rPr lang="en-US" dirty="0"/>
              <a:t> </a:t>
            </a:r>
            <a:r>
              <a:rPr lang="en-US" dirty="0" err="1"/>
              <a:t>sẵn</a:t>
            </a:r>
            <a:r>
              <a:rPr lang="en-US" dirty="0"/>
              <a:t>.</a:t>
            </a:r>
          </a:p>
          <a:p>
            <a:endParaRPr lang="fr-FR" dirty="0"/>
          </a:p>
          <a:p>
            <a:endParaRPr lang="fr-FR" dirty="0"/>
          </a:p>
          <a:p>
            <a:endParaRPr lang="en-US" dirty="0"/>
          </a:p>
          <a:p>
            <a:endParaRPr lang="en-US" dirty="0"/>
          </a:p>
          <a:p>
            <a:endParaRPr lang="en-US" dirty="0"/>
          </a:p>
        </p:txBody>
      </p:sp>
      <p:pic>
        <p:nvPicPr>
          <p:cNvPr id="4" name="Picture 3"/>
          <p:cNvPicPr>
            <a:picLocks noChangeAspect="1"/>
          </p:cNvPicPr>
          <p:nvPr/>
        </p:nvPicPr>
        <p:blipFill>
          <a:blip r:embed="rId2"/>
          <a:stretch>
            <a:fillRect/>
          </a:stretch>
        </p:blipFill>
        <p:spPr>
          <a:xfrm>
            <a:off x="1632602" y="2328367"/>
            <a:ext cx="5388226" cy="1979941"/>
          </a:xfrm>
          <a:prstGeom prst="rect">
            <a:avLst/>
          </a:prstGeom>
        </p:spPr>
      </p:pic>
    </p:spTree>
    <p:extLst>
      <p:ext uri="{BB962C8B-B14F-4D97-AF65-F5344CB8AC3E}">
        <p14:creationId xmlns:p14="http://schemas.microsoft.com/office/powerpoint/2010/main" val="30748213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Quan</a:t>
            </a:r>
            <a:r>
              <a:rPr lang="en-US" dirty="0"/>
              <a:t> </a:t>
            </a:r>
            <a:r>
              <a:rPr lang="en-US" dirty="0" err="1"/>
              <a:t>sát</a:t>
            </a:r>
            <a:r>
              <a:rPr lang="en-US" dirty="0"/>
              <a:t> vector </a:t>
            </a:r>
            <a:r>
              <a:rPr lang="en-US" dirty="0" err="1"/>
              <a:t>từ</a:t>
            </a:r>
            <a:r>
              <a:rPr lang="en-US" dirty="0"/>
              <a:t> </a:t>
            </a:r>
            <a:r>
              <a:rPr lang="en-US" dirty="0" err="1"/>
              <a:t>trong</a:t>
            </a:r>
            <a:r>
              <a:rPr lang="en-US" dirty="0"/>
              <a:t> </a:t>
            </a:r>
            <a:r>
              <a:rPr lang="en-US" dirty="0" err="1"/>
              <a:t>không</a:t>
            </a:r>
            <a:r>
              <a:rPr lang="en-US" dirty="0"/>
              <a:t> </a:t>
            </a:r>
            <a:r>
              <a:rPr lang="en-US" dirty="0" err="1"/>
              <a:t>gian</a:t>
            </a:r>
            <a:r>
              <a:rPr lang="en-US" dirty="0"/>
              <a:t> </a:t>
            </a:r>
            <a:r>
              <a:rPr lang="en-US" dirty="0" err="1"/>
              <a:t>đa</a:t>
            </a:r>
            <a:r>
              <a:rPr lang="en-US" dirty="0"/>
              <a:t> </a:t>
            </a:r>
            <a:r>
              <a:rPr lang="en-US" dirty="0" err="1"/>
              <a:t>chiều</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pic>
        <p:nvPicPr>
          <p:cNvPr id="5" name="Picture 4"/>
          <p:cNvPicPr>
            <a:picLocks noChangeAspect="1"/>
          </p:cNvPicPr>
          <p:nvPr/>
        </p:nvPicPr>
        <p:blipFill>
          <a:blip r:embed="rId2"/>
          <a:stretch>
            <a:fillRect/>
          </a:stretch>
        </p:blipFill>
        <p:spPr>
          <a:xfrm>
            <a:off x="878650" y="863286"/>
            <a:ext cx="7762886" cy="3594540"/>
          </a:xfrm>
          <a:prstGeom prst="rect">
            <a:avLst/>
          </a:prstGeom>
        </p:spPr>
      </p:pic>
    </p:spTree>
    <p:extLst>
      <p:ext uri="{BB962C8B-B14F-4D97-AF65-F5344CB8AC3E}">
        <p14:creationId xmlns:p14="http://schemas.microsoft.com/office/powerpoint/2010/main" val="2139018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a:t>One hot </a:t>
            </a:r>
            <a:r>
              <a:rPr lang="fr-FR" dirty="0" err="1"/>
              <a:t>encoding</a:t>
            </a:r>
            <a:endParaRPr lang="en-US" dirty="0"/>
          </a:p>
        </p:txBody>
      </p:sp>
      <p:sp>
        <p:nvSpPr>
          <p:cNvPr id="3" name="Content Placeholder 2"/>
          <p:cNvSpPr>
            <a:spLocks noGrp="1"/>
          </p:cNvSpPr>
          <p:nvPr>
            <p:ph type="body" idx="1"/>
          </p:nvPr>
        </p:nvSpPr>
        <p:spPr/>
        <p:txBody>
          <a:bodyPr>
            <a:normAutofit fontScale="92500" lnSpcReduction="10000"/>
          </a:bodyPr>
          <a:lstStyle/>
          <a:p>
            <a:r>
              <a:rPr lang="en-US" dirty="0" err="1"/>
              <a:t>Cách</a:t>
            </a:r>
            <a:r>
              <a:rPr lang="en-US" dirty="0"/>
              <a:t> </a:t>
            </a:r>
            <a:r>
              <a:rPr lang="en-US" dirty="0" err="1"/>
              <a:t>đơn</a:t>
            </a:r>
            <a:r>
              <a:rPr lang="en-US" dirty="0"/>
              <a:t> </a:t>
            </a:r>
            <a:r>
              <a:rPr lang="en-US" dirty="0" err="1"/>
              <a:t>giản</a:t>
            </a:r>
            <a:r>
              <a:rPr lang="en-US" dirty="0"/>
              <a:t> </a:t>
            </a:r>
            <a:r>
              <a:rPr lang="en-US" dirty="0" err="1"/>
              <a:t>nhất</a:t>
            </a:r>
            <a:r>
              <a:rPr lang="en-US" dirty="0"/>
              <a:t> </a:t>
            </a:r>
            <a:r>
              <a:rPr lang="en-US" dirty="0" err="1"/>
              <a:t>để</a:t>
            </a:r>
            <a:r>
              <a:rPr lang="en-US" dirty="0"/>
              <a:t> </a:t>
            </a:r>
            <a:r>
              <a:rPr lang="en-US" dirty="0" err="1"/>
              <a:t>mã</a:t>
            </a:r>
            <a:r>
              <a:rPr lang="en-US" dirty="0"/>
              <a:t> </a:t>
            </a:r>
            <a:r>
              <a:rPr lang="en-US" dirty="0" err="1"/>
              <a:t>hoá</a:t>
            </a:r>
            <a:r>
              <a:rPr lang="en-US" dirty="0"/>
              <a:t> </a:t>
            </a:r>
            <a:r>
              <a:rPr lang="en-US" dirty="0" err="1"/>
              <a:t>từ</a:t>
            </a:r>
            <a:r>
              <a:rPr lang="en-US" dirty="0"/>
              <a:t> </a:t>
            </a:r>
            <a:r>
              <a:rPr lang="en-US" dirty="0" err="1"/>
              <a:t>hoặc</a:t>
            </a:r>
            <a:r>
              <a:rPr lang="en-US" dirty="0"/>
              <a:t> </a:t>
            </a:r>
            <a:r>
              <a:rPr lang="en-US" dirty="0" err="1"/>
              <a:t>ký</a:t>
            </a:r>
            <a:r>
              <a:rPr lang="en-US" dirty="0"/>
              <a:t> </a:t>
            </a:r>
            <a:r>
              <a:rPr lang="en-US" dirty="0" err="1"/>
              <a:t>tự</a:t>
            </a:r>
            <a:endParaRPr lang="en-US" dirty="0"/>
          </a:p>
          <a:p>
            <a:endParaRPr lang="en-US" dirty="0"/>
          </a:p>
          <a:p>
            <a:r>
              <a:rPr lang="en-US" dirty="0" err="1"/>
              <a:t>Với</a:t>
            </a:r>
            <a:r>
              <a:rPr lang="en-US" dirty="0"/>
              <a:t> N </a:t>
            </a:r>
            <a:r>
              <a:rPr lang="en-US" dirty="0" err="1"/>
              <a:t>là</a:t>
            </a:r>
            <a:r>
              <a:rPr lang="en-US" dirty="0"/>
              <a:t> </a:t>
            </a:r>
            <a:r>
              <a:rPr lang="en-US" dirty="0" err="1"/>
              <a:t>số</a:t>
            </a:r>
            <a:r>
              <a:rPr lang="en-US" dirty="0"/>
              <a:t> </a:t>
            </a:r>
            <a:r>
              <a:rPr lang="en-US" dirty="0" err="1"/>
              <a:t>từ</a:t>
            </a:r>
            <a:r>
              <a:rPr lang="en-US" dirty="0"/>
              <a:t> </a:t>
            </a:r>
            <a:r>
              <a:rPr lang="en-US" dirty="0" err="1"/>
              <a:t>trong</a:t>
            </a:r>
            <a:r>
              <a:rPr lang="en-US" dirty="0"/>
              <a:t> </a:t>
            </a:r>
            <a:r>
              <a:rPr lang="en-US" dirty="0" err="1"/>
              <a:t>từ</a:t>
            </a:r>
            <a:r>
              <a:rPr lang="en-US" dirty="0"/>
              <a:t> </a:t>
            </a:r>
            <a:r>
              <a:rPr lang="en-US" dirty="0" err="1"/>
              <a:t>điển</a:t>
            </a:r>
            <a:r>
              <a:rPr lang="en-US" dirty="0"/>
              <a:t>, ta </a:t>
            </a:r>
            <a:r>
              <a:rPr lang="en-US" dirty="0" err="1"/>
              <a:t>tạo</a:t>
            </a:r>
            <a:r>
              <a:rPr lang="en-US" dirty="0"/>
              <a:t> </a:t>
            </a:r>
            <a:r>
              <a:rPr lang="en-US" dirty="0" err="1"/>
              <a:t>ra</a:t>
            </a:r>
            <a:r>
              <a:rPr lang="en-US" dirty="0"/>
              <a:t> ma </a:t>
            </a:r>
            <a:r>
              <a:rPr lang="en-US" dirty="0" err="1"/>
              <a:t>trận</a:t>
            </a:r>
            <a:r>
              <a:rPr lang="en-US" dirty="0"/>
              <a:t> one hot </a:t>
            </a:r>
            <a:r>
              <a:rPr lang="en-US" dirty="0" err="1"/>
              <a:t>kích</a:t>
            </a:r>
            <a:r>
              <a:rPr lang="en-US" dirty="0"/>
              <a:t> </a:t>
            </a:r>
            <a:r>
              <a:rPr lang="en-US" dirty="0" err="1"/>
              <a:t>thước</a:t>
            </a:r>
            <a:r>
              <a:rPr lang="en-US" dirty="0"/>
              <a:t> </a:t>
            </a:r>
            <a:r>
              <a:rPr lang="en-US" dirty="0" err="1"/>
              <a:t>NxN</a:t>
            </a:r>
            <a:r>
              <a:rPr lang="en-US" dirty="0"/>
              <a:t> </a:t>
            </a:r>
            <a:r>
              <a:rPr lang="en-US" dirty="0" err="1"/>
              <a:t>để</a:t>
            </a:r>
            <a:r>
              <a:rPr lang="en-US" dirty="0"/>
              <a:t> </a:t>
            </a:r>
            <a:r>
              <a:rPr lang="en-US" dirty="0" err="1"/>
              <a:t>mã</a:t>
            </a:r>
            <a:r>
              <a:rPr lang="en-US" dirty="0"/>
              <a:t> </a:t>
            </a:r>
            <a:r>
              <a:rPr lang="en-US" dirty="0" err="1"/>
              <a:t>hoá</a:t>
            </a:r>
            <a:r>
              <a:rPr lang="en-US" dirty="0"/>
              <a:t> </a:t>
            </a:r>
            <a:r>
              <a:rPr lang="en-US" dirty="0" err="1"/>
              <a:t>tất</a:t>
            </a:r>
            <a:r>
              <a:rPr lang="en-US" dirty="0"/>
              <a:t> </a:t>
            </a:r>
            <a:r>
              <a:rPr lang="en-US" dirty="0" err="1"/>
              <a:t>cả</a:t>
            </a:r>
            <a:r>
              <a:rPr lang="en-US" dirty="0"/>
              <a:t> </a:t>
            </a:r>
            <a:r>
              <a:rPr lang="en-US" dirty="0" err="1"/>
              <a:t>các</a:t>
            </a:r>
            <a:r>
              <a:rPr lang="en-US" dirty="0"/>
              <a:t> </a:t>
            </a:r>
            <a:r>
              <a:rPr lang="en-US" dirty="0" err="1"/>
              <a:t>từ</a:t>
            </a:r>
            <a:r>
              <a:rPr lang="en-US" dirty="0"/>
              <a:t>.</a:t>
            </a:r>
          </a:p>
          <a:p>
            <a:endParaRPr lang="en-US" dirty="0"/>
          </a:p>
          <a:p>
            <a:r>
              <a:rPr lang="en-US" dirty="0" err="1"/>
              <a:t>Mã</a:t>
            </a:r>
            <a:r>
              <a:rPr lang="en-US" dirty="0"/>
              <a:t> </a:t>
            </a:r>
            <a:r>
              <a:rPr lang="en-US" dirty="0" err="1"/>
              <a:t>hoá</a:t>
            </a:r>
            <a:r>
              <a:rPr lang="en-US" dirty="0"/>
              <a:t> one hot </a:t>
            </a:r>
            <a:r>
              <a:rPr lang="en-US" dirty="0" err="1"/>
              <a:t>ko</a:t>
            </a:r>
            <a:r>
              <a:rPr lang="en-US" dirty="0"/>
              <a:t> </a:t>
            </a:r>
            <a:r>
              <a:rPr lang="en-US" dirty="0" err="1"/>
              <a:t>phải</a:t>
            </a:r>
            <a:r>
              <a:rPr lang="en-US" dirty="0"/>
              <a:t> </a:t>
            </a:r>
            <a:r>
              <a:rPr lang="en-US" dirty="0" err="1"/>
              <a:t>là</a:t>
            </a:r>
            <a:r>
              <a:rPr lang="en-US" dirty="0"/>
              <a:t> </a:t>
            </a:r>
            <a:r>
              <a:rPr lang="en-US" dirty="0" err="1"/>
              <a:t>lựa</a:t>
            </a:r>
            <a:r>
              <a:rPr lang="en-US" dirty="0"/>
              <a:t> </a:t>
            </a:r>
            <a:r>
              <a:rPr lang="en-US" dirty="0" err="1"/>
              <a:t>chọn</a:t>
            </a:r>
            <a:r>
              <a:rPr lang="en-US" dirty="0"/>
              <a:t> </a:t>
            </a:r>
            <a:r>
              <a:rPr lang="en-US" dirty="0" err="1"/>
              <a:t>tốt</a:t>
            </a:r>
            <a:r>
              <a:rPr lang="en-US" dirty="0"/>
              <a:t> </a:t>
            </a:r>
            <a:r>
              <a:rPr lang="en-US" dirty="0" err="1"/>
              <a:t>vì</a:t>
            </a:r>
            <a:r>
              <a:rPr lang="en-US" dirty="0"/>
              <a:t>:</a:t>
            </a:r>
          </a:p>
          <a:p>
            <a:pPr lvl="1"/>
            <a:r>
              <a:rPr lang="en-US" dirty="0" err="1"/>
              <a:t>Tốn</a:t>
            </a:r>
            <a:r>
              <a:rPr lang="en-US" dirty="0"/>
              <a:t> dung </a:t>
            </a:r>
            <a:r>
              <a:rPr lang="en-US" dirty="0" err="1"/>
              <a:t>lượng</a:t>
            </a:r>
            <a:r>
              <a:rPr lang="en-US" dirty="0"/>
              <a:t> </a:t>
            </a:r>
            <a:r>
              <a:rPr lang="en-US" dirty="0" err="1"/>
              <a:t>mã</a:t>
            </a:r>
            <a:r>
              <a:rPr lang="en-US" dirty="0"/>
              <a:t> </a:t>
            </a:r>
            <a:r>
              <a:rPr lang="en-US" dirty="0" err="1"/>
              <a:t>hoá</a:t>
            </a:r>
            <a:endParaRPr lang="en-US" dirty="0"/>
          </a:p>
          <a:p>
            <a:pPr lvl="1"/>
            <a:r>
              <a:rPr lang="en-US" dirty="0" err="1"/>
              <a:t>Không</a:t>
            </a:r>
            <a:r>
              <a:rPr lang="en-US" dirty="0"/>
              <a:t> </a:t>
            </a:r>
            <a:r>
              <a:rPr lang="en-US" dirty="0" err="1"/>
              <a:t>chứa</a:t>
            </a:r>
            <a:r>
              <a:rPr lang="en-US" dirty="0"/>
              <a:t> </a:t>
            </a:r>
            <a:r>
              <a:rPr lang="en-US" dirty="0" err="1"/>
              <a:t>mối</a:t>
            </a:r>
            <a:r>
              <a:rPr lang="en-US" dirty="0"/>
              <a:t> </a:t>
            </a:r>
            <a:r>
              <a:rPr lang="en-US" dirty="0" err="1"/>
              <a:t>liên</a:t>
            </a:r>
            <a:r>
              <a:rPr lang="en-US" dirty="0"/>
              <a:t> </a:t>
            </a:r>
            <a:r>
              <a:rPr lang="en-US" dirty="0" err="1"/>
              <a:t>hệ</a:t>
            </a:r>
            <a:r>
              <a:rPr lang="en-US" dirty="0"/>
              <a:t> </a:t>
            </a:r>
            <a:r>
              <a:rPr lang="en-US" dirty="0" err="1"/>
              <a:t>giữa</a:t>
            </a:r>
            <a:r>
              <a:rPr lang="en-US" dirty="0"/>
              <a:t> </a:t>
            </a:r>
            <a:r>
              <a:rPr lang="en-US" dirty="0" err="1"/>
              <a:t>các</a:t>
            </a:r>
            <a:r>
              <a:rPr lang="en-US" dirty="0"/>
              <a:t> </a:t>
            </a:r>
            <a:r>
              <a:rPr lang="en-US" dirty="0" err="1"/>
              <a:t>từ</a:t>
            </a:r>
            <a:endParaRPr lang="en-US" dirty="0"/>
          </a:p>
          <a:p>
            <a:endParaRPr lang="en-US" dirty="0"/>
          </a:p>
          <a:p>
            <a:r>
              <a:rPr lang="en-US" dirty="0" err="1"/>
              <a:t>Gỉa</a:t>
            </a:r>
            <a:r>
              <a:rPr lang="en-US" dirty="0"/>
              <a:t> </a:t>
            </a:r>
            <a:r>
              <a:rPr lang="en-US" dirty="0" err="1"/>
              <a:t>thuyết</a:t>
            </a:r>
            <a:r>
              <a:rPr lang="en-US" dirty="0"/>
              <a:t>: </a:t>
            </a:r>
            <a:r>
              <a:rPr lang="en-US" dirty="0" err="1"/>
              <a:t>những</a:t>
            </a:r>
            <a:r>
              <a:rPr lang="en-US" dirty="0"/>
              <a:t> </a:t>
            </a:r>
            <a:r>
              <a:rPr lang="en-US" dirty="0" err="1"/>
              <a:t>từ</a:t>
            </a:r>
            <a:r>
              <a:rPr lang="en-US" dirty="0"/>
              <a:t> </a:t>
            </a:r>
            <a:r>
              <a:rPr lang="en-US" dirty="0" err="1"/>
              <a:t>thường</a:t>
            </a:r>
            <a:r>
              <a:rPr lang="en-US" dirty="0"/>
              <a:t> </a:t>
            </a:r>
            <a:r>
              <a:rPr lang="en-US" dirty="0" err="1"/>
              <a:t>xuất</a:t>
            </a:r>
            <a:r>
              <a:rPr lang="en-US" dirty="0"/>
              <a:t> </a:t>
            </a:r>
            <a:r>
              <a:rPr lang="en-US" dirty="0" err="1"/>
              <a:t>hiện</a:t>
            </a:r>
            <a:r>
              <a:rPr lang="en-US" dirty="0"/>
              <a:t> </a:t>
            </a:r>
            <a:r>
              <a:rPr lang="en-US" dirty="0" err="1"/>
              <a:t>cùng</a:t>
            </a:r>
            <a:r>
              <a:rPr lang="en-US" dirty="0"/>
              <a:t> </a:t>
            </a:r>
            <a:r>
              <a:rPr lang="en-US" dirty="0" err="1"/>
              <a:t>lúc</a:t>
            </a:r>
            <a:r>
              <a:rPr lang="en-US" dirty="0"/>
              <a:t> </a:t>
            </a:r>
            <a:r>
              <a:rPr lang="en-US" dirty="0" err="1"/>
              <a:t>trong</a:t>
            </a:r>
            <a:r>
              <a:rPr lang="en-US" dirty="0"/>
              <a:t> </a:t>
            </a:r>
            <a:r>
              <a:rPr lang="en-US" dirty="0" err="1"/>
              <a:t>cùng</a:t>
            </a:r>
            <a:r>
              <a:rPr lang="en-US" dirty="0"/>
              <a:t> </a:t>
            </a:r>
            <a:r>
              <a:rPr lang="en-US" dirty="0" err="1"/>
              <a:t>ngữ</a:t>
            </a:r>
            <a:r>
              <a:rPr lang="en-US" dirty="0"/>
              <a:t> </a:t>
            </a:r>
            <a:r>
              <a:rPr lang="en-US" dirty="0" err="1"/>
              <a:t>cảnh</a:t>
            </a:r>
            <a:r>
              <a:rPr lang="en-US" dirty="0"/>
              <a:t> </a:t>
            </a:r>
            <a:r>
              <a:rPr lang="en-US" dirty="0" err="1"/>
              <a:t>có</a:t>
            </a:r>
            <a:r>
              <a:rPr lang="en-US" dirty="0"/>
              <a:t> ý </a:t>
            </a:r>
            <a:r>
              <a:rPr lang="en-US" dirty="0" err="1"/>
              <a:t>nghĩa</a:t>
            </a:r>
            <a:r>
              <a:rPr lang="en-US" dirty="0"/>
              <a:t> </a:t>
            </a:r>
            <a:r>
              <a:rPr lang="en-US" dirty="0" err="1"/>
              <a:t>tương</a:t>
            </a:r>
            <a:r>
              <a:rPr lang="en-US" dirty="0"/>
              <a:t> </a:t>
            </a:r>
            <a:r>
              <a:rPr lang="en-US" dirty="0" err="1"/>
              <a:t>tự</a:t>
            </a:r>
            <a:endParaRPr lang="en-US" dirty="0"/>
          </a:p>
          <a:p>
            <a:endParaRPr lang="en-US" dirty="0"/>
          </a:p>
          <a:p>
            <a:r>
              <a:rPr lang="en-US" dirty="0" err="1"/>
              <a:t>Hướng</a:t>
            </a:r>
            <a:r>
              <a:rPr lang="en-US" dirty="0"/>
              <a:t> </a:t>
            </a:r>
            <a:r>
              <a:rPr lang="en-US" dirty="0" err="1"/>
              <a:t>giải</a:t>
            </a:r>
            <a:r>
              <a:rPr lang="en-US" dirty="0"/>
              <a:t> </a:t>
            </a:r>
            <a:r>
              <a:rPr lang="en-US" dirty="0" err="1"/>
              <a:t>quyết</a:t>
            </a:r>
            <a:r>
              <a:rPr lang="en-US" dirty="0"/>
              <a:t>: </a:t>
            </a:r>
            <a:r>
              <a:rPr lang="en-US" dirty="0" err="1"/>
              <a:t>cần</a:t>
            </a:r>
            <a:r>
              <a:rPr lang="en-US" dirty="0"/>
              <a:t> </a:t>
            </a:r>
            <a:r>
              <a:rPr lang="en-US" dirty="0" err="1"/>
              <a:t>đưa</a:t>
            </a:r>
            <a:r>
              <a:rPr lang="en-US" dirty="0"/>
              <a:t> </a:t>
            </a:r>
            <a:r>
              <a:rPr lang="en-US" dirty="0" err="1"/>
              <a:t>những</a:t>
            </a:r>
            <a:r>
              <a:rPr lang="en-US" dirty="0"/>
              <a:t> </a:t>
            </a:r>
            <a:r>
              <a:rPr lang="en-US" dirty="0" err="1"/>
              <a:t>ngữ</a:t>
            </a:r>
            <a:r>
              <a:rPr lang="en-US" dirty="0"/>
              <a:t> </a:t>
            </a:r>
            <a:r>
              <a:rPr lang="en-US" dirty="0" err="1"/>
              <a:t>cảnh</a:t>
            </a:r>
            <a:r>
              <a:rPr lang="en-US" dirty="0"/>
              <a:t> </a:t>
            </a:r>
            <a:r>
              <a:rPr lang="en-US" dirty="0" err="1"/>
              <a:t>vào</a:t>
            </a:r>
            <a:r>
              <a:rPr lang="en-US" dirty="0"/>
              <a:t> vector </a:t>
            </a:r>
            <a:r>
              <a:rPr lang="en-US" dirty="0" err="1"/>
              <a:t>trình</a:t>
            </a:r>
            <a:r>
              <a:rPr lang="en-US" dirty="0"/>
              <a:t> </a:t>
            </a:r>
            <a:r>
              <a:rPr lang="en-US" dirty="0" err="1"/>
              <a:t>bày</a:t>
            </a:r>
            <a:r>
              <a:rPr lang="en-US" dirty="0"/>
              <a:t> </a:t>
            </a:r>
            <a:r>
              <a:rPr lang="en-US" dirty="0" err="1"/>
              <a:t>của</a:t>
            </a:r>
            <a:r>
              <a:rPr lang="en-US" dirty="0"/>
              <a:t> </a:t>
            </a:r>
            <a:r>
              <a:rPr lang="en-US" dirty="0" err="1"/>
              <a:t>từ</a:t>
            </a:r>
            <a:r>
              <a:rPr lang="en-US" dirty="0"/>
              <a:t>, </a:t>
            </a:r>
            <a:r>
              <a:rPr lang="en-US" dirty="0" err="1"/>
              <a:t>tìm</a:t>
            </a:r>
            <a:r>
              <a:rPr lang="en-US" dirty="0"/>
              <a:t> </a:t>
            </a:r>
            <a:r>
              <a:rPr lang="en-US" dirty="0" err="1"/>
              <a:t>ra</a:t>
            </a:r>
            <a:r>
              <a:rPr lang="en-US" dirty="0"/>
              <a:t> </a:t>
            </a:r>
            <a:r>
              <a:rPr lang="en-US" dirty="0" err="1"/>
              <a:t>mối</a:t>
            </a:r>
            <a:r>
              <a:rPr lang="en-US" dirty="0"/>
              <a:t> </a:t>
            </a:r>
            <a:r>
              <a:rPr lang="en-US" dirty="0" err="1"/>
              <a:t>liên</a:t>
            </a:r>
            <a:r>
              <a:rPr lang="en-US" dirty="0"/>
              <a:t> </a:t>
            </a:r>
            <a:r>
              <a:rPr lang="en-US" dirty="0" err="1"/>
              <a:t>kết</a:t>
            </a:r>
            <a:r>
              <a:rPr lang="en-US" dirty="0"/>
              <a:t> </a:t>
            </a:r>
            <a:r>
              <a:rPr lang="en-US" dirty="0" err="1"/>
              <a:t>giữa</a:t>
            </a:r>
            <a:r>
              <a:rPr lang="en-US" dirty="0"/>
              <a:t> </a:t>
            </a:r>
            <a:r>
              <a:rPr lang="en-US" dirty="0" err="1"/>
              <a:t>các</a:t>
            </a:r>
            <a:r>
              <a:rPr lang="en-US" dirty="0"/>
              <a:t> </a:t>
            </a:r>
            <a:r>
              <a:rPr lang="en-US" dirty="0" err="1"/>
              <a:t>từ</a:t>
            </a:r>
            <a:r>
              <a:rPr lang="en-US" dirty="0"/>
              <a:t> </a:t>
            </a:r>
            <a:r>
              <a:rPr lang="en-US" dirty="0" err="1"/>
              <a:t>trong</a:t>
            </a:r>
            <a:r>
              <a:rPr lang="en-US" dirty="0"/>
              <a:t> </a:t>
            </a:r>
            <a:r>
              <a:rPr lang="en-US" dirty="0" err="1"/>
              <a:t>cùng</a:t>
            </a:r>
            <a:r>
              <a:rPr lang="en-US" dirty="0"/>
              <a:t> </a:t>
            </a:r>
            <a:r>
              <a:rPr lang="en-US" dirty="0" err="1"/>
              <a:t>ngữ</a:t>
            </a:r>
            <a:r>
              <a:rPr lang="en-US" dirty="0"/>
              <a:t> </a:t>
            </a:r>
            <a:r>
              <a:rPr lang="en-US" dirty="0" err="1"/>
              <a:t>cảnh</a:t>
            </a:r>
            <a:r>
              <a:rPr lang="en-US" dirty="0"/>
              <a:t>.</a:t>
            </a:r>
          </a:p>
          <a:p>
            <a:endParaRPr lang="en-US" dirty="0"/>
          </a:p>
        </p:txBody>
      </p:sp>
    </p:spTree>
    <p:extLst>
      <p:ext uri="{BB962C8B-B14F-4D97-AF65-F5344CB8AC3E}">
        <p14:creationId xmlns:p14="http://schemas.microsoft.com/office/powerpoint/2010/main" val="40757745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err="1"/>
              <a:t>Các</a:t>
            </a:r>
            <a:r>
              <a:rPr lang="fr-FR" dirty="0"/>
              <a:t> </a:t>
            </a:r>
            <a:r>
              <a:rPr lang="fr-FR" dirty="0" err="1"/>
              <a:t>phương</a:t>
            </a:r>
            <a:r>
              <a:rPr lang="fr-FR" dirty="0"/>
              <a:t> </a:t>
            </a:r>
            <a:r>
              <a:rPr lang="fr-FR" dirty="0" err="1"/>
              <a:t>pháp</a:t>
            </a:r>
            <a:r>
              <a:rPr lang="fr-FR" dirty="0"/>
              <a:t> </a:t>
            </a:r>
            <a:r>
              <a:rPr lang="fr-FR" dirty="0" err="1"/>
              <a:t>đếm</a:t>
            </a:r>
            <a:r>
              <a:rPr lang="fr-FR" dirty="0"/>
              <a:t> (count-</a:t>
            </a:r>
            <a:r>
              <a:rPr lang="fr-FR" dirty="0" err="1"/>
              <a:t>based</a:t>
            </a:r>
            <a:r>
              <a:rPr lang="fr-FR" dirty="0"/>
              <a:t>)</a:t>
            </a:r>
            <a:endParaRPr lang="en-US" dirty="0"/>
          </a:p>
        </p:txBody>
      </p:sp>
      <p:sp>
        <p:nvSpPr>
          <p:cNvPr id="4" name="Text Placeholder 3"/>
          <p:cNvSpPr>
            <a:spLocks noGrp="1"/>
          </p:cNvSpPr>
          <p:nvPr>
            <p:ph type="body" idx="1"/>
          </p:nvPr>
        </p:nvSpPr>
        <p:spPr>
          <a:xfrm>
            <a:off x="310896" y="676656"/>
            <a:ext cx="8520600" cy="2547155"/>
          </a:xfrm>
        </p:spPr>
        <p:txBody>
          <a:bodyPr>
            <a:normAutofit fontScale="92500" lnSpcReduction="20000"/>
          </a:bodyPr>
          <a:lstStyle/>
          <a:p>
            <a:r>
              <a:rPr lang="en-US" dirty="0" err="1"/>
              <a:t>Các</a:t>
            </a:r>
            <a:r>
              <a:rPr lang="en-US" dirty="0"/>
              <a:t> </a:t>
            </a:r>
            <a:r>
              <a:rPr lang="en-US" dirty="0" err="1"/>
              <a:t>từ</a:t>
            </a:r>
            <a:r>
              <a:rPr lang="en-US" dirty="0"/>
              <a:t> </a:t>
            </a:r>
            <a:r>
              <a:rPr lang="en-US" dirty="0" err="1"/>
              <a:t>có</a:t>
            </a:r>
            <a:r>
              <a:rPr lang="en-US" dirty="0"/>
              <a:t> </a:t>
            </a:r>
            <a:r>
              <a:rPr lang="en-US" dirty="0" err="1"/>
              <a:t>ngữ</a:t>
            </a:r>
            <a:r>
              <a:rPr lang="en-US" dirty="0"/>
              <a:t> </a:t>
            </a:r>
            <a:r>
              <a:rPr lang="en-US" dirty="0" err="1"/>
              <a:t>cảnh</a:t>
            </a:r>
            <a:r>
              <a:rPr lang="en-US" dirty="0"/>
              <a:t> </a:t>
            </a:r>
            <a:r>
              <a:rPr lang="en-US" dirty="0" err="1"/>
              <a:t>giống</a:t>
            </a:r>
            <a:r>
              <a:rPr lang="en-US" dirty="0"/>
              <a:t> </a:t>
            </a:r>
            <a:r>
              <a:rPr lang="en-US" dirty="0" err="1"/>
              <a:t>nhau</a:t>
            </a:r>
            <a:r>
              <a:rPr lang="en-US" dirty="0"/>
              <a:t> </a:t>
            </a:r>
            <a:r>
              <a:rPr lang="en-US" dirty="0" err="1"/>
              <a:t>là</a:t>
            </a:r>
            <a:r>
              <a:rPr lang="en-US" dirty="0"/>
              <a:t> </a:t>
            </a:r>
            <a:r>
              <a:rPr lang="en-US" dirty="0" err="1"/>
              <a:t>các</a:t>
            </a:r>
            <a:r>
              <a:rPr lang="en-US" dirty="0"/>
              <a:t> </a:t>
            </a:r>
            <a:r>
              <a:rPr lang="en-US" dirty="0" err="1"/>
              <a:t>từ</a:t>
            </a:r>
            <a:r>
              <a:rPr lang="en-US" dirty="0"/>
              <a:t> </a:t>
            </a:r>
            <a:r>
              <a:rPr lang="en-US" dirty="0" err="1"/>
              <a:t>thường</a:t>
            </a:r>
            <a:r>
              <a:rPr lang="en-US" dirty="0"/>
              <a:t> </a:t>
            </a:r>
            <a:r>
              <a:rPr lang="en-US" dirty="0" err="1"/>
              <a:t>xuất</a:t>
            </a:r>
            <a:r>
              <a:rPr lang="en-US" dirty="0"/>
              <a:t> </a:t>
            </a:r>
            <a:r>
              <a:rPr lang="en-US" dirty="0" err="1"/>
              <a:t>hiện</a:t>
            </a:r>
            <a:r>
              <a:rPr lang="en-US" dirty="0"/>
              <a:t> </a:t>
            </a:r>
            <a:r>
              <a:rPr lang="en-US" dirty="0" err="1"/>
              <a:t>cùng</a:t>
            </a:r>
            <a:r>
              <a:rPr lang="en-US" dirty="0"/>
              <a:t> </a:t>
            </a:r>
            <a:r>
              <a:rPr lang="en-US" dirty="0" err="1"/>
              <a:t>nhau</a:t>
            </a:r>
            <a:r>
              <a:rPr lang="en-US" dirty="0"/>
              <a:t>.</a:t>
            </a:r>
          </a:p>
          <a:p>
            <a:endParaRPr lang="en-US" dirty="0"/>
          </a:p>
          <a:p>
            <a:r>
              <a:rPr lang="en-US" dirty="0" err="1"/>
              <a:t>Phương</a:t>
            </a:r>
            <a:r>
              <a:rPr lang="en-US" dirty="0"/>
              <a:t> </a:t>
            </a:r>
            <a:r>
              <a:rPr lang="en-US" dirty="0" err="1"/>
              <a:t>pháp</a:t>
            </a:r>
            <a:r>
              <a:rPr lang="en-US" dirty="0"/>
              <a:t> </a:t>
            </a:r>
            <a:r>
              <a:rPr lang="en-US" dirty="0" err="1"/>
              <a:t>đếm</a:t>
            </a:r>
            <a:r>
              <a:rPr lang="en-US" dirty="0"/>
              <a:t> </a:t>
            </a:r>
            <a:r>
              <a:rPr lang="en-US" dirty="0" err="1"/>
              <a:t>đưa</a:t>
            </a:r>
            <a:r>
              <a:rPr lang="en-US" dirty="0"/>
              <a:t> </a:t>
            </a:r>
            <a:r>
              <a:rPr lang="en-US" dirty="0" err="1"/>
              <a:t>ngữ</a:t>
            </a:r>
            <a:r>
              <a:rPr lang="en-US" dirty="0"/>
              <a:t> </a:t>
            </a:r>
            <a:r>
              <a:rPr lang="en-US" dirty="0" err="1"/>
              <a:t>cảnh</a:t>
            </a:r>
            <a:r>
              <a:rPr lang="en-US" dirty="0"/>
              <a:t> </a:t>
            </a:r>
            <a:r>
              <a:rPr lang="en-US" dirty="0" err="1"/>
              <a:t>vào</a:t>
            </a:r>
            <a:r>
              <a:rPr lang="en-US" dirty="0"/>
              <a:t> </a:t>
            </a:r>
            <a:r>
              <a:rPr lang="en-US" dirty="0" err="1"/>
              <a:t>bằng</a:t>
            </a:r>
            <a:r>
              <a:rPr lang="en-US" dirty="0"/>
              <a:t> </a:t>
            </a:r>
            <a:r>
              <a:rPr lang="en-US" dirty="0" err="1"/>
              <a:t>cách</a:t>
            </a:r>
            <a:r>
              <a:rPr lang="en-US" dirty="0"/>
              <a:t> </a:t>
            </a:r>
            <a:r>
              <a:rPr lang="en-US" dirty="0" err="1"/>
              <a:t>đếm</a:t>
            </a:r>
            <a:r>
              <a:rPr lang="en-US" dirty="0"/>
              <a:t> </a:t>
            </a:r>
            <a:r>
              <a:rPr lang="en-US" dirty="0" err="1"/>
              <a:t>số</a:t>
            </a:r>
            <a:r>
              <a:rPr lang="en-US" dirty="0"/>
              <a:t> </a:t>
            </a:r>
            <a:r>
              <a:rPr lang="en-US" dirty="0" err="1"/>
              <a:t>lần</a:t>
            </a:r>
            <a:r>
              <a:rPr lang="en-US" dirty="0"/>
              <a:t> </a:t>
            </a:r>
            <a:r>
              <a:rPr lang="en-US" dirty="0" err="1"/>
              <a:t>xuất</a:t>
            </a:r>
            <a:r>
              <a:rPr lang="en-US" dirty="0"/>
              <a:t> </a:t>
            </a:r>
            <a:r>
              <a:rPr lang="en-US" dirty="0" err="1"/>
              <a:t>hiện</a:t>
            </a:r>
            <a:r>
              <a:rPr lang="en-US" dirty="0"/>
              <a:t> </a:t>
            </a:r>
            <a:r>
              <a:rPr lang="en-US" dirty="0" err="1"/>
              <a:t>cùng</a:t>
            </a:r>
            <a:r>
              <a:rPr lang="en-US" dirty="0"/>
              <a:t> </a:t>
            </a:r>
            <a:r>
              <a:rPr lang="en-US" dirty="0" err="1"/>
              <a:t>nhau</a:t>
            </a:r>
            <a:endParaRPr lang="en-US" dirty="0"/>
          </a:p>
          <a:p>
            <a:endParaRPr lang="en-US" dirty="0"/>
          </a:p>
          <a:p>
            <a:r>
              <a:rPr lang="en-US" dirty="0" err="1"/>
              <a:t>Các</a:t>
            </a:r>
            <a:r>
              <a:rPr lang="en-US" dirty="0"/>
              <a:t> </a:t>
            </a:r>
            <a:r>
              <a:rPr lang="en-US" dirty="0" err="1"/>
              <a:t>bước</a:t>
            </a:r>
            <a:r>
              <a:rPr lang="en-US" dirty="0"/>
              <a:t> </a:t>
            </a:r>
            <a:r>
              <a:rPr lang="en-US" dirty="0" err="1"/>
              <a:t>cơ</a:t>
            </a:r>
            <a:r>
              <a:rPr lang="en-US" dirty="0"/>
              <a:t> </a:t>
            </a:r>
            <a:r>
              <a:rPr lang="en-US" dirty="0" err="1"/>
              <a:t>bản</a:t>
            </a:r>
            <a:r>
              <a:rPr lang="en-US" dirty="0"/>
              <a:t>: </a:t>
            </a:r>
          </a:p>
          <a:p>
            <a:pPr lvl="1"/>
            <a:r>
              <a:rPr lang="en-US" dirty="0" err="1"/>
              <a:t>Gỉa</a:t>
            </a:r>
            <a:r>
              <a:rPr lang="en-US" dirty="0"/>
              <a:t> </a:t>
            </a:r>
            <a:r>
              <a:rPr lang="en-US" dirty="0" err="1"/>
              <a:t>sử</a:t>
            </a:r>
            <a:r>
              <a:rPr lang="en-US" dirty="0"/>
              <a:t> ta </a:t>
            </a:r>
            <a:r>
              <a:rPr lang="en-US" dirty="0" err="1"/>
              <a:t>có</a:t>
            </a:r>
            <a:r>
              <a:rPr lang="en-US" dirty="0"/>
              <a:t> </a:t>
            </a:r>
            <a:r>
              <a:rPr lang="en-US" dirty="0" err="1"/>
              <a:t>tài</a:t>
            </a:r>
            <a:r>
              <a:rPr lang="en-US" dirty="0"/>
              <a:t> </a:t>
            </a:r>
            <a:r>
              <a:rPr lang="en-US" dirty="0" err="1"/>
              <a:t>liệu</a:t>
            </a:r>
            <a:r>
              <a:rPr lang="en-US" dirty="0"/>
              <a:t> </a:t>
            </a:r>
            <a:r>
              <a:rPr lang="en-US" dirty="0" err="1"/>
              <a:t>đầu</a:t>
            </a:r>
            <a:r>
              <a:rPr lang="en-US" dirty="0"/>
              <a:t> </a:t>
            </a:r>
            <a:r>
              <a:rPr lang="en-US" dirty="0" err="1"/>
              <a:t>vào</a:t>
            </a:r>
            <a:r>
              <a:rPr lang="en-US" dirty="0"/>
              <a:t> (corpus).</a:t>
            </a:r>
          </a:p>
          <a:p>
            <a:pPr lvl="1"/>
            <a:r>
              <a:rPr lang="en-US" dirty="0" err="1"/>
              <a:t>Chọn</a:t>
            </a:r>
            <a:r>
              <a:rPr lang="en-US" dirty="0"/>
              <a:t> </a:t>
            </a:r>
            <a:r>
              <a:rPr lang="en-US" dirty="0" err="1"/>
              <a:t>tham</a:t>
            </a:r>
            <a:r>
              <a:rPr lang="en-US" dirty="0"/>
              <a:t> </a:t>
            </a:r>
            <a:r>
              <a:rPr lang="en-US" dirty="0" err="1"/>
              <a:t>số</a:t>
            </a:r>
            <a:r>
              <a:rPr lang="en-US" dirty="0"/>
              <a:t> L </a:t>
            </a:r>
            <a:r>
              <a:rPr lang="en-US" dirty="0" err="1"/>
              <a:t>là</a:t>
            </a:r>
            <a:r>
              <a:rPr lang="en-US" dirty="0"/>
              <a:t> </a:t>
            </a:r>
            <a:r>
              <a:rPr lang="en-US" dirty="0" err="1"/>
              <a:t>số</a:t>
            </a:r>
            <a:r>
              <a:rPr lang="en-US" dirty="0"/>
              <a:t> </a:t>
            </a:r>
            <a:r>
              <a:rPr lang="en-US" dirty="0" err="1"/>
              <a:t>lượng</a:t>
            </a:r>
            <a:r>
              <a:rPr lang="en-US" dirty="0"/>
              <a:t> </a:t>
            </a:r>
            <a:r>
              <a:rPr lang="en-US" dirty="0" err="1"/>
              <a:t>từ</a:t>
            </a:r>
            <a:r>
              <a:rPr lang="en-US" dirty="0"/>
              <a:t> </a:t>
            </a:r>
            <a:r>
              <a:rPr lang="en-US" dirty="0" err="1"/>
              <a:t>trong</a:t>
            </a:r>
            <a:r>
              <a:rPr lang="en-US" dirty="0"/>
              <a:t> </a:t>
            </a:r>
            <a:r>
              <a:rPr lang="en-US" dirty="0" err="1"/>
              <a:t>một</a:t>
            </a:r>
            <a:r>
              <a:rPr lang="en-US" dirty="0"/>
              <a:t> </a:t>
            </a:r>
            <a:r>
              <a:rPr lang="en-US" dirty="0" err="1"/>
              <a:t>ngữ</a:t>
            </a:r>
            <a:r>
              <a:rPr lang="en-US" dirty="0"/>
              <a:t> </a:t>
            </a:r>
            <a:r>
              <a:rPr lang="en-US" dirty="0" err="1"/>
              <a:t>cảnh</a:t>
            </a:r>
            <a:r>
              <a:rPr lang="en-US" dirty="0"/>
              <a:t>.</a:t>
            </a:r>
          </a:p>
          <a:p>
            <a:pPr lvl="1"/>
            <a:r>
              <a:rPr lang="en-US" dirty="0" err="1"/>
              <a:t>Lần</a:t>
            </a:r>
            <a:r>
              <a:rPr lang="en-US" dirty="0"/>
              <a:t> </a:t>
            </a:r>
            <a:r>
              <a:rPr lang="en-US" dirty="0" err="1"/>
              <a:t>lượt</a:t>
            </a:r>
            <a:r>
              <a:rPr lang="en-US" dirty="0"/>
              <a:t> </a:t>
            </a:r>
            <a:r>
              <a:rPr lang="en-US" dirty="0" err="1"/>
              <a:t>lướt</a:t>
            </a:r>
            <a:r>
              <a:rPr lang="en-US" dirty="0"/>
              <a:t> </a:t>
            </a:r>
            <a:r>
              <a:rPr lang="en-US" dirty="0" err="1"/>
              <a:t>cửa</a:t>
            </a:r>
            <a:r>
              <a:rPr lang="en-US" dirty="0"/>
              <a:t> </a:t>
            </a:r>
            <a:r>
              <a:rPr lang="en-US" dirty="0" err="1"/>
              <a:t>sổ</a:t>
            </a:r>
            <a:r>
              <a:rPr lang="en-US" dirty="0"/>
              <a:t> </a:t>
            </a:r>
            <a:r>
              <a:rPr lang="en-US" dirty="0" err="1"/>
              <a:t>dài</a:t>
            </a:r>
            <a:r>
              <a:rPr lang="en-US" dirty="0"/>
              <a:t> L qua </a:t>
            </a:r>
            <a:r>
              <a:rPr lang="en-US" dirty="0" err="1"/>
              <a:t>văn</a:t>
            </a:r>
            <a:r>
              <a:rPr lang="en-US" dirty="0"/>
              <a:t> </a:t>
            </a:r>
            <a:r>
              <a:rPr lang="en-US" dirty="0" err="1"/>
              <a:t>bản</a:t>
            </a:r>
            <a:r>
              <a:rPr lang="en-US" dirty="0"/>
              <a:t>, </a:t>
            </a:r>
            <a:r>
              <a:rPr lang="en-US" dirty="0" err="1"/>
              <a:t>và</a:t>
            </a:r>
            <a:r>
              <a:rPr lang="en-US" dirty="0"/>
              <a:t> </a:t>
            </a:r>
            <a:r>
              <a:rPr lang="en-US" dirty="0" err="1"/>
              <a:t>đếm</a:t>
            </a:r>
            <a:r>
              <a:rPr lang="en-US" dirty="0"/>
              <a:t> </a:t>
            </a:r>
            <a:r>
              <a:rPr lang="en-US" dirty="0" err="1"/>
              <a:t>các</a:t>
            </a:r>
            <a:r>
              <a:rPr lang="en-US" dirty="0"/>
              <a:t> </a:t>
            </a:r>
            <a:r>
              <a:rPr lang="en-US" dirty="0" err="1"/>
              <a:t>từ</a:t>
            </a:r>
            <a:r>
              <a:rPr lang="en-US" dirty="0"/>
              <a:t> </a:t>
            </a:r>
            <a:r>
              <a:rPr lang="en-US" dirty="0" err="1"/>
              <a:t>nằm</a:t>
            </a:r>
            <a:r>
              <a:rPr lang="en-US" dirty="0"/>
              <a:t> </a:t>
            </a:r>
            <a:r>
              <a:rPr lang="en-US" dirty="0" err="1"/>
              <a:t>xung</a:t>
            </a:r>
            <a:r>
              <a:rPr lang="en-US" dirty="0"/>
              <a:t> </a:t>
            </a:r>
            <a:r>
              <a:rPr lang="en-US" dirty="0" err="1"/>
              <a:t>quanh</a:t>
            </a:r>
            <a:r>
              <a:rPr lang="en-US" dirty="0"/>
              <a:t> </a:t>
            </a:r>
            <a:r>
              <a:rPr lang="en-US" dirty="0" err="1"/>
              <a:t>từ</a:t>
            </a:r>
            <a:r>
              <a:rPr lang="en-US" dirty="0"/>
              <a:t> ở </a:t>
            </a:r>
            <a:r>
              <a:rPr lang="en-US" dirty="0" err="1"/>
              <a:t>giữa</a:t>
            </a:r>
            <a:r>
              <a:rPr lang="en-US" dirty="0"/>
              <a:t> (</a:t>
            </a:r>
            <a:r>
              <a:rPr lang="en-US" dirty="0" err="1"/>
              <a:t>ngữ</a:t>
            </a:r>
            <a:r>
              <a:rPr lang="en-US" dirty="0"/>
              <a:t> </a:t>
            </a:r>
            <a:r>
              <a:rPr lang="en-US" dirty="0" err="1"/>
              <a:t>cảnh</a:t>
            </a:r>
            <a:r>
              <a:rPr lang="en-US" dirty="0"/>
              <a:t>) </a:t>
            </a:r>
            <a:r>
              <a:rPr lang="en-US" dirty="0" err="1"/>
              <a:t>gần</a:t>
            </a:r>
            <a:r>
              <a:rPr lang="en-US" dirty="0"/>
              <a:t> </a:t>
            </a:r>
            <a:r>
              <a:rPr lang="en-US" dirty="0" err="1"/>
              <a:t>nhau</a:t>
            </a:r>
            <a:r>
              <a:rPr lang="en-US" dirty="0"/>
              <a:t>.</a:t>
            </a:r>
          </a:p>
          <a:p>
            <a:pPr lvl="1"/>
            <a:r>
              <a:rPr lang="en-US" dirty="0" err="1"/>
              <a:t>Xây</a:t>
            </a:r>
            <a:r>
              <a:rPr lang="en-US" dirty="0"/>
              <a:t> </a:t>
            </a:r>
            <a:r>
              <a:rPr lang="en-US" dirty="0" err="1"/>
              <a:t>dựng</a:t>
            </a:r>
            <a:r>
              <a:rPr lang="en-US" dirty="0"/>
              <a:t> ma </a:t>
            </a:r>
            <a:r>
              <a:rPr lang="en-US" dirty="0" err="1"/>
              <a:t>trận</a:t>
            </a:r>
            <a:r>
              <a:rPr lang="en-US" dirty="0"/>
              <a:t> N(</a:t>
            </a:r>
            <a:r>
              <a:rPr lang="en-US" dirty="0" err="1"/>
              <a:t>w,c</a:t>
            </a:r>
            <a:r>
              <a:rPr lang="en-US" dirty="0"/>
              <a:t>), </a:t>
            </a:r>
            <a:r>
              <a:rPr lang="en-US" dirty="0" err="1"/>
              <a:t>số</a:t>
            </a:r>
            <a:r>
              <a:rPr lang="en-US" dirty="0"/>
              <a:t> </a:t>
            </a:r>
            <a:r>
              <a:rPr lang="en-US" dirty="0" err="1"/>
              <a:t>lần</a:t>
            </a:r>
            <a:r>
              <a:rPr lang="en-US" dirty="0"/>
              <a:t> </a:t>
            </a:r>
            <a:r>
              <a:rPr lang="en-US" dirty="0" err="1"/>
              <a:t>từ</a:t>
            </a:r>
            <a:r>
              <a:rPr lang="en-US" dirty="0"/>
              <a:t> w </a:t>
            </a:r>
            <a:r>
              <a:rPr lang="en-US" dirty="0" err="1"/>
              <a:t>xuất</a:t>
            </a:r>
            <a:r>
              <a:rPr lang="en-US" dirty="0"/>
              <a:t> </a:t>
            </a:r>
            <a:r>
              <a:rPr lang="en-US" dirty="0" err="1"/>
              <a:t>hiện</a:t>
            </a:r>
            <a:r>
              <a:rPr lang="en-US" dirty="0"/>
              <a:t> </a:t>
            </a:r>
            <a:r>
              <a:rPr lang="en-US" dirty="0" err="1"/>
              <a:t>trong</a:t>
            </a:r>
            <a:r>
              <a:rPr lang="en-US" dirty="0"/>
              <a:t> </a:t>
            </a:r>
            <a:r>
              <a:rPr lang="en-US" dirty="0" err="1"/>
              <a:t>ngữ</a:t>
            </a:r>
            <a:r>
              <a:rPr lang="en-US" dirty="0"/>
              <a:t> </a:t>
            </a:r>
            <a:r>
              <a:rPr lang="en-US" dirty="0" err="1"/>
              <a:t>cảnh</a:t>
            </a:r>
            <a:r>
              <a:rPr lang="en-US" dirty="0"/>
              <a:t> c</a:t>
            </a:r>
          </a:p>
        </p:txBody>
      </p:sp>
      <p:pic>
        <p:nvPicPr>
          <p:cNvPr id="4098" name="Picture 2" descr="https://lena-voita.github.io/resources/lectures/word_emb/preneural/window-mi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3641" y="3223811"/>
            <a:ext cx="5802473" cy="1609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17180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a:t>Word2Vec</a:t>
            </a:r>
            <a:endParaRPr lang="en-US" dirty="0"/>
          </a:p>
        </p:txBody>
      </p:sp>
      <p:sp>
        <p:nvSpPr>
          <p:cNvPr id="3" name="Content Placeholder 2"/>
          <p:cNvSpPr>
            <a:spLocks noGrp="1"/>
          </p:cNvSpPr>
          <p:nvPr>
            <p:ph type="body" idx="1"/>
          </p:nvPr>
        </p:nvSpPr>
        <p:spPr/>
        <p:txBody>
          <a:bodyPr>
            <a:normAutofit/>
          </a:bodyPr>
          <a:lstStyle/>
          <a:p>
            <a:r>
              <a:rPr lang="en-US" dirty="0"/>
              <a:t>Word2Vec </a:t>
            </a:r>
            <a:r>
              <a:rPr lang="en-US" dirty="0" err="1"/>
              <a:t>là</a:t>
            </a:r>
            <a:r>
              <a:rPr lang="en-US" dirty="0"/>
              <a:t> </a:t>
            </a:r>
            <a:r>
              <a:rPr lang="en-US" dirty="0" err="1"/>
              <a:t>mô</a:t>
            </a:r>
            <a:r>
              <a:rPr lang="en-US" dirty="0"/>
              <a:t> </a:t>
            </a:r>
            <a:r>
              <a:rPr lang="en-US" dirty="0" err="1"/>
              <a:t>hình</a:t>
            </a:r>
            <a:r>
              <a:rPr lang="en-US" dirty="0"/>
              <a:t> </a:t>
            </a:r>
            <a:r>
              <a:rPr lang="en-US" dirty="0" err="1"/>
              <a:t>để</a:t>
            </a:r>
            <a:r>
              <a:rPr lang="en-US" dirty="0"/>
              <a:t> </a:t>
            </a:r>
            <a:r>
              <a:rPr lang="en-US" dirty="0" err="1"/>
              <a:t>học</a:t>
            </a:r>
            <a:r>
              <a:rPr lang="en-US" dirty="0"/>
              <a:t> vector </a:t>
            </a:r>
            <a:r>
              <a:rPr lang="en-US" dirty="0" err="1"/>
              <a:t>từ</a:t>
            </a:r>
            <a:r>
              <a:rPr lang="en-US" dirty="0"/>
              <a:t>.</a:t>
            </a:r>
          </a:p>
          <a:p>
            <a:r>
              <a:rPr lang="en-US" dirty="0" err="1"/>
              <a:t>Những</a:t>
            </a:r>
            <a:r>
              <a:rPr lang="en-US" dirty="0"/>
              <a:t> </a:t>
            </a:r>
            <a:r>
              <a:rPr lang="en-US" dirty="0" err="1"/>
              <a:t>trọng</a:t>
            </a:r>
            <a:r>
              <a:rPr lang="en-US" dirty="0"/>
              <a:t> </a:t>
            </a:r>
            <a:r>
              <a:rPr lang="en-US" dirty="0" err="1"/>
              <a:t>số</a:t>
            </a:r>
            <a:r>
              <a:rPr lang="en-US" dirty="0"/>
              <a:t> </a:t>
            </a:r>
            <a:r>
              <a:rPr lang="en-US" dirty="0" err="1"/>
              <a:t>này</a:t>
            </a:r>
            <a:r>
              <a:rPr lang="en-US" dirty="0"/>
              <a:t> </a:t>
            </a:r>
            <a:r>
              <a:rPr lang="en-US" dirty="0" err="1"/>
              <a:t>được</a:t>
            </a:r>
            <a:r>
              <a:rPr lang="en-US" dirty="0"/>
              <a:t> </a:t>
            </a:r>
            <a:r>
              <a:rPr lang="en-US" dirty="0" err="1"/>
              <a:t>tính</a:t>
            </a:r>
            <a:r>
              <a:rPr lang="en-US" dirty="0"/>
              <a:t> </a:t>
            </a:r>
            <a:r>
              <a:rPr lang="en-US" dirty="0" err="1"/>
              <a:t>toán</a:t>
            </a:r>
            <a:r>
              <a:rPr lang="en-US" dirty="0"/>
              <a:t> </a:t>
            </a:r>
            <a:r>
              <a:rPr lang="en-US" dirty="0" err="1"/>
              <a:t>bằng</a:t>
            </a:r>
            <a:r>
              <a:rPr lang="en-US" dirty="0"/>
              <a:t> </a:t>
            </a:r>
            <a:r>
              <a:rPr lang="en-US" dirty="0" err="1"/>
              <a:t>tối</a:t>
            </a:r>
            <a:r>
              <a:rPr lang="en-US" dirty="0"/>
              <a:t> </a:t>
            </a:r>
            <a:r>
              <a:rPr lang="en-US" dirty="0" err="1"/>
              <a:t>ưu</a:t>
            </a:r>
            <a:r>
              <a:rPr lang="en-US" dirty="0"/>
              <a:t> </a:t>
            </a:r>
            <a:r>
              <a:rPr lang="en-US" dirty="0" err="1"/>
              <a:t>hoá</a:t>
            </a:r>
            <a:r>
              <a:rPr lang="en-US" dirty="0"/>
              <a:t> </a:t>
            </a:r>
            <a:r>
              <a:rPr lang="en-US" dirty="0" err="1"/>
              <a:t>trên</a:t>
            </a:r>
            <a:r>
              <a:rPr lang="en-US" dirty="0"/>
              <a:t> </a:t>
            </a:r>
            <a:r>
              <a:rPr lang="en-US" dirty="0" err="1"/>
              <a:t>hàm</a:t>
            </a:r>
            <a:r>
              <a:rPr lang="en-US" dirty="0"/>
              <a:t> </a:t>
            </a:r>
            <a:r>
              <a:rPr lang="en-US" dirty="0" err="1"/>
              <a:t>mục</a:t>
            </a:r>
            <a:r>
              <a:rPr lang="en-US" dirty="0"/>
              <a:t> </a:t>
            </a:r>
            <a:r>
              <a:rPr lang="en-US" dirty="0" err="1"/>
              <a:t>tiêu</a:t>
            </a:r>
            <a:r>
              <a:rPr lang="en-US" dirty="0"/>
              <a:t>, </a:t>
            </a:r>
            <a:r>
              <a:rPr lang="en-US" dirty="0" err="1"/>
              <a:t>ràng</a:t>
            </a:r>
            <a:r>
              <a:rPr lang="en-US" dirty="0"/>
              <a:t> </a:t>
            </a:r>
            <a:r>
              <a:rPr lang="en-US" dirty="0" err="1"/>
              <a:t>buộc</a:t>
            </a:r>
            <a:r>
              <a:rPr lang="en-US" dirty="0"/>
              <a:t> </a:t>
            </a:r>
            <a:r>
              <a:rPr lang="en-US" dirty="0" err="1"/>
              <a:t>những</a:t>
            </a:r>
            <a:r>
              <a:rPr lang="en-US" dirty="0"/>
              <a:t> vector </a:t>
            </a:r>
            <a:r>
              <a:rPr lang="en-US" dirty="0" err="1"/>
              <a:t>này</a:t>
            </a:r>
            <a:r>
              <a:rPr lang="en-US" dirty="0"/>
              <a:t> </a:t>
            </a:r>
            <a:r>
              <a:rPr lang="en-US" dirty="0" err="1"/>
              <a:t>hiểu</a:t>
            </a:r>
            <a:r>
              <a:rPr lang="en-US" dirty="0"/>
              <a:t> </a:t>
            </a:r>
            <a:r>
              <a:rPr lang="en-US" dirty="0" err="1"/>
              <a:t>được</a:t>
            </a:r>
            <a:r>
              <a:rPr lang="en-US" dirty="0"/>
              <a:t> </a:t>
            </a:r>
            <a:r>
              <a:rPr lang="en-US" dirty="0" err="1"/>
              <a:t>ngữ</a:t>
            </a:r>
            <a:r>
              <a:rPr lang="en-US" dirty="0"/>
              <a:t> </a:t>
            </a:r>
            <a:r>
              <a:rPr lang="en-US" dirty="0" err="1"/>
              <a:t>cảnh</a:t>
            </a:r>
            <a:r>
              <a:rPr lang="en-US" dirty="0"/>
              <a:t> </a:t>
            </a:r>
            <a:r>
              <a:rPr lang="en-US" dirty="0" err="1"/>
              <a:t>một</a:t>
            </a:r>
            <a:r>
              <a:rPr lang="en-US" dirty="0"/>
              <a:t> </a:t>
            </a:r>
            <a:r>
              <a:rPr lang="en-US" dirty="0" err="1"/>
              <a:t>từ</a:t>
            </a:r>
            <a:r>
              <a:rPr lang="en-US" dirty="0"/>
              <a:t> </a:t>
            </a:r>
            <a:r>
              <a:rPr lang="en-US" dirty="0" err="1"/>
              <a:t>có</a:t>
            </a:r>
            <a:r>
              <a:rPr lang="en-US" dirty="0"/>
              <a:t> </a:t>
            </a:r>
            <a:r>
              <a:rPr lang="en-US" dirty="0" err="1"/>
              <a:t>thể</a:t>
            </a:r>
            <a:r>
              <a:rPr lang="en-US" dirty="0"/>
              <a:t> </a:t>
            </a:r>
            <a:r>
              <a:rPr lang="en-US" dirty="0" err="1"/>
              <a:t>xuất</a:t>
            </a:r>
            <a:r>
              <a:rPr lang="en-US" dirty="0"/>
              <a:t> </a:t>
            </a:r>
            <a:r>
              <a:rPr lang="en-US" dirty="0" err="1"/>
              <a:t>hiện</a:t>
            </a:r>
            <a:r>
              <a:rPr lang="en-US" dirty="0"/>
              <a:t> </a:t>
            </a:r>
            <a:r>
              <a:rPr lang="en-US" dirty="0" err="1"/>
              <a:t>trong</a:t>
            </a:r>
            <a:r>
              <a:rPr lang="en-US" dirty="0"/>
              <a:t> </a:t>
            </a:r>
            <a:r>
              <a:rPr lang="en-US" dirty="0" err="1"/>
              <a:t>đó</a:t>
            </a:r>
            <a:r>
              <a:rPr lang="en-US" dirty="0"/>
              <a:t>.</a:t>
            </a:r>
          </a:p>
          <a:p>
            <a:endParaRPr lang="en-US" dirty="0"/>
          </a:p>
          <a:p>
            <a:r>
              <a:rPr lang="fr-FR" dirty="0" err="1"/>
              <a:t>Cách</a:t>
            </a:r>
            <a:r>
              <a:rPr lang="fr-FR" dirty="0"/>
              <a:t> </a:t>
            </a:r>
            <a:r>
              <a:rPr lang="fr-FR" dirty="0" err="1"/>
              <a:t>thực</a:t>
            </a:r>
            <a:r>
              <a:rPr lang="fr-FR" dirty="0"/>
              <a:t> </a:t>
            </a:r>
            <a:r>
              <a:rPr lang="fr-FR" dirty="0" err="1"/>
              <a:t>hiện</a:t>
            </a:r>
            <a:r>
              <a:rPr lang="fr-FR" dirty="0"/>
              <a:t>:</a:t>
            </a:r>
          </a:p>
          <a:p>
            <a:pPr lvl="1"/>
            <a:r>
              <a:rPr lang="fr-FR" dirty="0" err="1"/>
              <a:t>Đầu</a:t>
            </a:r>
            <a:r>
              <a:rPr lang="fr-FR" dirty="0"/>
              <a:t> </a:t>
            </a:r>
            <a:r>
              <a:rPr lang="fr-FR" dirty="0" err="1"/>
              <a:t>vào</a:t>
            </a:r>
            <a:r>
              <a:rPr lang="fr-FR" dirty="0"/>
              <a:t> là </a:t>
            </a:r>
            <a:r>
              <a:rPr lang="fr-FR" dirty="0" err="1"/>
              <a:t>một</a:t>
            </a:r>
            <a:r>
              <a:rPr lang="fr-FR" dirty="0"/>
              <a:t> corpus</a:t>
            </a:r>
          </a:p>
          <a:p>
            <a:pPr lvl="1"/>
            <a:r>
              <a:rPr lang="fr-FR" dirty="0" err="1"/>
              <a:t>Sử</a:t>
            </a:r>
            <a:r>
              <a:rPr lang="fr-FR" dirty="0"/>
              <a:t> </a:t>
            </a:r>
            <a:r>
              <a:rPr lang="fr-FR" dirty="0" err="1"/>
              <a:t>dụng</a:t>
            </a:r>
            <a:r>
              <a:rPr lang="fr-FR" dirty="0"/>
              <a:t> </a:t>
            </a:r>
            <a:r>
              <a:rPr lang="fr-FR" dirty="0" err="1"/>
              <a:t>cửa</a:t>
            </a:r>
            <a:r>
              <a:rPr lang="fr-FR" dirty="0"/>
              <a:t> </a:t>
            </a:r>
            <a:r>
              <a:rPr lang="fr-FR" dirty="0" err="1"/>
              <a:t>sổ</a:t>
            </a:r>
            <a:r>
              <a:rPr lang="fr-FR" dirty="0"/>
              <a:t> </a:t>
            </a:r>
            <a:r>
              <a:rPr lang="fr-FR" dirty="0" err="1"/>
              <a:t>trượt</a:t>
            </a:r>
            <a:r>
              <a:rPr lang="fr-FR" dirty="0"/>
              <a:t> </a:t>
            </a:r>
            <a:r>
              <a:rPr lang="fr-FR" dirty="0" err="1"/>
              <a:t>kích</a:t>
            </a:r>
            <a:r>
              <a:rPr lang="fr-FR" dirty="0"/>
              <a:t> </a:t>
            </a:r>
            <a:r>
              <a:rPr lang="fr-FR" dirty="0" err="1"/>
              <a:t>thước</a:t>
            </a:r>
            <a:r>
              <a:rPr lang="fr-FR" dirty="0"/>
              <a:t> L (</a:t>
            </a:r>
            <a:r>
              <a:rPr lang="fr-FR" dirty="0" err="1"/>
              <a:t>số</a:t>
            </a:r>
            <a:r>
              <a:rPr lang="fr-FR" dirty="0"/>
              <a:t> </a:t>
            </a:r>
            <a:r>
              <a:rPr lang="fr-FR" dirty="0" err="1"/>
              <a:t>lẻ</a:t>
            </a:r>
            <a:r>
              <a:rPr lang="fr-FR" dirty="0"/>
              <a:t>).</a:t>
            </a:r>
          </a:p>
          <a:p>
            <a:pPr lvl="1"/>
            <a:r>
              <a:rPr lang="fr-FR" dirty="0" err="1"/>
              <a:t>Tại</a:t>
            </a:r>
            <a:r>
              <a:rPr lang="fr-FR" dirty="0"/>
              <a:t> </a:t>
            </a:r>
            <a:r>
              <a:rPr lang="fr-FR" dirty="0" err="1"/>
              <a:t>mỗi</a:t>
            </a:r>
            <a:r>
              <a:rPr lang="fr-FR" dirty="0"/>
              <a:t> </a:t>
            </a:r>
            <a:r>
              <a:rPr lang="fr-FR" dirty="0" err="1"/>
              <a:t>cửa</a:t>
            </a:r>
            <a:r>
              <a:rPr lang="fr-FR" dirty="0"/>
              <a:t> </a:t>
            </a:r>
            <a:r>
              <a:rPr lang="fr-FR" dirty="0" err="1"/>
              <a:t>sổ</a:t>
            </a:r>
            <a:r>
              <a:rPr lang="fr-FR" dirty="0"/>
              <a:t>, </a:t>
            </a:r>
            <a:r>
              <a:rPr lang="fr-FR" dirty="0" err="1"/>
              <a:t>tính</a:t>
            </a:r>
            <a:r>
              <a:rPr lang="fr-FR" dirty="0"/>
              <a:t> </a:t>
            </a:r>
            <a:r>
              <a:rPr lang="fr-FR" dirty="0" err="1"/>
              <a:t>xác</a:t>
            </a:r>
            <a:r>
              <a:rPr lang="fr-FR" dirty="0"/>
              <a:t> </a:t>
            </a:r>
            <a:r>
              <a:rPr lang="fr-FR" dirty="0" err="1"/>
              <a:t>suất</a:t>
            </a:r>
            <a:r>
              <a:rPr lang="fr-FR" dirty="0"/>
              <a:t> </a:t>
            </a:r>
            <a:r>
              <a:rPr lang="fr-FR" dirty="0" err="1"/>
              <a:t>xuất</a:t>
            </a:r>
            <a:r>
              <a:rPr lang="fr-FR" dirty="0"/>
              <a:t> </a:t>
            </a:r>
            <a:r>
              <a:rPr lang="fr-FR" dirty="0" err="1"/>
              <a:t>hiện</a:t>
            </a:r>
            <a:r>
              <a:rPr lang="fr-FR" dirty="0"/>
              <a:t> </a:t>
            </a:r>
            <a:r>
              <a:rPr lang="fr-FR" dirty="0" err="1"/>
              <a:t>của</a:t>
            </a:r>
            <a:r>
              <a:rPr lang="fr-FR" dirty="0"/>
              <a:t> </a:t>
            </a:r>
            <a:r>
              <a:rPr lang="fr-FR" dirty="0" err="1"/>
              <a:t>các</a:t>
            </a:r>
            <a:r>
              <a:rPr lang="fr-FR" dirty="0"/>
              <a:t> </a:t>
            </a:r>
            <a:r>
              <a:rPr lang="fr-FR" dirty="0" err="1"/>
              <a:t>từ</a:t>
            </a:r>
            <a:r>
              <a:rPr lang="fr-FR" dirty="0"/>
              <a:t> </a:t>
            </a:r>
            <a:r>
              <a:rPr lang="fr-FR" dirty="0" err="1"/>
              <a:t>xung</a:t>
            </a:r>
            <a:r>
              <a:rPr lang="fr-FR" dirty="0"/>
              <a:t> </a:t>
            </a:r>
            <a:r>
              <a:rPr lang="fr-FR" dirty="0" err="1"/>
              <a:t>quanh</a:t>
            </a:r>
            <a:r>
              <a:rPr lang="fr-FR" dirty="0"/>
              <a:t> khi </a:t>
            </a:r>
            <a:r>
              <a:rPr lang="fr-FR" dirty="0" err="1"/>
              <a:t>biết</a:t>
            </a:r>
            <a:r>
              <a:rPr lang="fr-FR" dirty="0"/>
              <a:t> </a:t>
            </a:r>
            <a:r>
              <a:rPr lang="fr-FR" dirty="0" err="1"/>
              <a:t>từ</a:t>
            </a:r>
            <a:r>
              <a:rPr lang="fr-FR" dirty="0"/>
              <a:t> ở </a:t>
            </a:r>
            <a:r>
              <a:rPr lang="fr-FR" dirty="0" err="1"/>
              <a:t>giữa</a:t>
            </a:r>
            <a:r>
              <a:rPr lang="fr-FR" dirty="0"/>
              <a:t>.</a:t>
            </a:r>
          </a:p>
          <a:p>
            <a:pPr lvl="1"/>
            <a:r>
              <a:rPr lang="fr-FR" dirty="0" err="1"/>
              <a:t>Tối</a:t>
            </a:r>
            <a:r>
              <a:rPr lang="fr-FR" dirty="0"/>
              <a:t> </a:t>
            </a:r>
            <a:r>
              <a:rPr lang="fr-FR" dirty="0" err="1"/>
              <a:t>ưu</a:t>
            </a:r>
            <a:r>
              <a:rPr lang="fr-FR" dirty="0"/>
              <a:t> </a:t>
            </a:r>
            <a:r>
              <a:rPr lang="fr-FR" dirty="0" err="1"/>
              <a:t>hoá</a:t>
            </a:r>
            <a:r>
              <a:rPr lang="fr-FR" dirty="0"/>
              <a:t> </a:t>
            </a:r>
            <a:r>
              <a:rPr lang="fr-FR" dirty="0" err="1"/>
              <a:t>mô</a:t>
            </a:r>
            <a:r>
              <a:rPr lang="fr-FR" dirty="0"/>
              <a:t> </a:t>
            </a:r>
            <a:r>
              <a:rPr lang="fr-FR" dirty="0" err="1"/>
              <a:t>hình</a:t>
            </a:r>
            <a:r>
              <a:rPr lang="fr-FR" dirty="0"/>
              <a:t> </a:t>
            </a:r>
            <a:r>
              <a:rPr lang="fr-FR" dirty="0" err="1"/>
              <a:t>để</a:t>
            </a:r>
            <a:r>
              <a:rPr lang="fr-FR" dirty="0"/>
              <a:t> </a:t>
            </a:r>
            <a:r>
              <a:rPr lang="fr-FR" dirty="0" err="1"/>
              <a:t>dự</a:t>
            </a:r>
            <a:r>
              <a:rPr lang="fr-FR" dirty="0"/>
              <a:t> </a:t>
            </a:r>
            <a:r>
              <a:rPr lang="fr-FR" dirty="0" err="1"/>
              <a:t>đoán</a:t>
            </a:r>
            <a:r>
              <a:rPr lang="fr-FR" dirty="0"/>
              <a:t> </a:t>
            </a:r>
            <a:r>
              <a:rPr lang="fr-FR" dirty="0" err="1"/>
              <a:t>đúng</a:t>
            </a:r>
            <a:r>
              <a:rPr lang="fr-FR" dirty="0"/>
              <a:t> </a:t>
            </a:r>
            <a:r>
              <a:rPr lang="fr-FR" dirty="0" err="1"/>
              <a:t>các</a:t>
            </a:r>
            <a:r>
              <a:rPr lang="fr-FR" dirty="0"/>
              <a:t> </a:t>
            </a:r>
            <a:r>
              <a:rPr lang="fr-FR" dirty="0" err="1"/>
              <a:t>từ</a:t>
            </a:r>
            <a:r>
              <a:rPr lang="fr-FR" dirty="0"/>
              <a:t> </a:t>
            </a:r>
            <a:r>
              <a:rPr lang="fr-FR" dirty="0" err="1"/>
              <a:t>xung</a:t>
            </a:r>
            <a:r>
              <a:rPr lang="fr-FR" dirty="0"/>
              <a:t> </a:t>
            </a:r>
            <a:r>
              <a:rPr lang="fr-FR" dirty="0" err="1"/>
              <a:t>quanh</a:t>
            </a:r>
            <a:endParaRPr lang="fr-FR" dirty="0"/>
          </a:p>
          <a:p>
            <a:endParaRPr lang="en-US" dirty="0"/>
          </a:p>
          <a:p>
            <a:pPr marL="584200" lvl="1" indent="0">
              <a:buNone/>
            </a:pPr>
            <a:endParaRPr lang="fr-FR" dirty="0"/>
          </a:p>
          <a:p>
            <a:endParaRPr lang="en-US" dirty="0"/>
          </a:p>
        </p:txBody>
      </p:sp>
    </p:spTree>
    <p:extLst>
      <p:ext uri="{BB962C8B-B14F-4D97-AF65-F5344CB8AC3E}">
        <p14:creationId xmlns:p14="http://schemas.microsoft.com/office/powerpoint/2010/main" val="652697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a:t>Word2Vec</a:t>
            </a:r>
            <a:endParaRPr lang="en-US" dirty="0"/>
          </a:p>
        </p:txBody>
      </p:sp>
      <p:sp>
        <p:nvSpPr>
          <p:cNvPr id="3" name="Content Placeholder 2"/>
          <p:cNvSpPr>
            <a:spLocks noGrp="1"/>
          </p:cNvSpPr>
          <p:nvPr>
            <p:ph type="body" idx="1"/>
          </p:nvPr>
        </p:nvSpPr>
        <p:spPr>
          <a:xfrm>
            <a:off x="310896" y="676656"/>
            <a:ext cx="8520600" cy="1774444"/>
          </a:xfrm>
        </p:spPr>
        <p:txBody>
          <a:bodyPr>
            <a:normAutofit/>
          </a:bodyPr>
          <a:lstStyle/>
          <a:p>
            <a:pPr lvl="1"/>
            <a:endParaRPr lang="fr-FR" dirty="0"/>
          </a:p>
          <a:p>
            <a:endParaRPr lang="en-US" dirty="0"/>
          </a:p>
        </p:txBody>
      </p:sp>
      <p:pic>
        <p:nvPicPr>
          <p:cNvPr id="4" name="Picture 3"/>
          <p:cNvPicPr>
            <a:picLocks noChangeAspect="1"/>
          </p:cNvPicPr>
          <p:nvPr/>
        </p:nvPicPr>
        <p:blipFill>
          <a:blip r:embed="rId2"/>
          <a:stretch>
            <a:fillRect/>
          </a:stretch>
        </p:blipFill>
        <p:spPr>
          <a:xfrm>
            <a:off x="1425640" y="924618"/>
            <a:ext cx="6859619" cy="3282076"/>
          </a:xfrm>
          <a:prstGeom prst="rect">
            <a:avLst/>
          </a:prstGeom>
        </p:spPr>
      </p:pic>
    </p:spTree>
    <p:extLst>
      <p:ext uri="{BB962C8B-B14F-4D97-AF65-F5344CB8AC3E}">
        <p14:creationId xmlns:p14="http://schemas.microsoft.com/office/powerpoint/2010/main" val="36832853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a:t>Word2Vec</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type="body" idx="1"/>
              </p:nvPr>
            </p:nvSpPr>
            <p:spPr/>
            <p:txBody>
              <a:bodyPr>
                <a:normAutofit/>
              </a:bodyPr>
              <a:lstStyle/>
              <a:p>
                <a:pPr marL="114300" indent="0">
                  <a:buNone/>
                </a:pPr>
                <a:r>
                  <a:rPr lang="en-US" dirty="0"/>
                  <a:t>Hàm </a:t>
                </a:r>
                <a:r>
                  <a:rPr lang="en-US" dirty="0" err="1"/>
                  <a:t>mục</a:t>
                </a:r>
                <a:r>
                  <a:rPr lang="en-US" dirty="0"/>
                  <a:t> </a:t>
                </a:r>
                <a:r>
                  <a:rPr lang="en-US" dirty="0" err="1"/>
                  <a:t>tiêu</a:t>
                </a:r>
                <a:r>
                  <a:rPr lang="en-US" dirty="0"/>
                  <a:t> negative log-likelihood:</a:t>
                </a:r>
              </a:p>
              <a:p>
                <a:pPr marL="114300" indent="0">
                  <a:buNone/>
                </a:pPr>
                <a:r>
                  <a:rPr lang="en-US" dirty="0" err="1"/>
                  <a:t>Tại</a:t>
                </a:r>
                <a:r>
                  <a:rPr lang="en-US" dirty="0"/>
                  <a:t> </a:t>
                </a:r>
                <a:r>
                  <a:rPr lang="en-US" dirty="0" err="1"/>
                  <a:t>mỗi</a:t>
                </a:r>
                <a:r>
                  <a:rPr lang="en-US" dirty="0"/>
                  <a:t> </a:t>
                </a:r>
                <a:r>
                  <a:rPr lang="en-US" dirty="0" err="1"/>
                  <a:t>vị</a:t>
                </a:r>
                <a:r>
                  <a:rPr lang="en-US" dirty="0"/>
                  <a:t> </a:t>
                </a:r>
                <a:r>
                  <a:rPr lang="en-US" dirty="0" err="1"/>
                  <a:t>trí</a:t>
                </a:r>
                <a:r>
                  <a:rPr lang="en-US" dirty="0"/>
                  <a:t> </a:t>
                </a:r>
                <a14:m>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=1,…,</m:t>
                    </m:r>
                    <m:r>
                      <a:rPr lang="en-US" b="0" i="1" smtClean="0">
                        <a:latin typeface="Cambria Math" panose="02040503050406030204" pitchFamily="18" charset="0"/>
                      </a:rPr>
                      <m:t>𝑇</m:t>
                    </m:r>
                  </m:oMath>
                </a14:m>
                <a:r>
                  <a:rPr lang="en-US" dirty="0"/>
                  <a:t> </a:t>
                </a:r>
                <a:r>
                  <a:rPr lang="en-US" dirty="0" err="1"/>
                  <a:t>trong</a:t>
                </a:r>
                <a:r>
                  <a:rPr lang="en-US" dirty="0"/>
                  <a:t> </a:t>
                </a:r>
                <a:r>
                  <a:rPr lang="en-US" dirty="0" err="1"/>
                  <a:t>một</a:t>
                </a:r>
                <a:r>
                  <a:rPr lang="en-US" dirty="0"/>
                  <a:t> </a:t>
                </a:r>
                <a:r>
                  <a:rPr lang="en-US" dirty="0" err="1"/>
                  <a:t>bộ</a:t>
                </a:r>
                <a:r>
                  <a:rPr lang="en-US" dirty="0"/>
                  <a:t> </a:t>
                </a:r>
                <a:r>
                  <a:rPr lang="en-US" dirty="0" err="1"/>
                  <a:t>văn</a:t>
                </a:r>
                <a:r>
                  <a:rPr lang="en-US" dirty="0"/>
                  <a:t> </a:t>
                </a:r>
                <a:r>
                  <a:rPr lang="en-US" dirty="0" err="1"/>
                  <a:t>bản</a:t>
                </a:r>
                <a:r>
                  <a:rPr lang="en-US" dirty="0"/>
                  <a:t> (corpus), </a:t>
                </a:r>
                <a:r>
                  <a:rPr lang="en-US" dirty="0" err="1"/>
                  <a:t>mô</a:t>
                </a:r>
                <a:r>
                  <a:rPr lang="en-US" dirty="0"/>
                  <a:t> </a:t>
                </a:r>
                <a:r>
                  <a:rPr lang="en-US" dirty="0" err="1"/>
                  <a:t>hình</a:t>
                </a:r>
                <a:r>
                  <a:rPr lang="en-US" dirty="0"/>
                  <a:t> word2vec </a:t>
                </a:r>
                <a:r>
                  <a:rPr lang="en-US" dirty="0" err="1"/>
                  <a:t>dự</a:t>
                </a:r>
                <a:r>
                  <a:rPr lang="en-US" dirty="0"/>
                  <a:t> </a:t>
                </a:r>
                <a:r>
                  <a:rPr lang="en-US" dirty="0" err="1"/>
                  <a:t>đoán</a:t>
                </a:r>
                <a:r>
                  <a:rPr lang="en-US" dirty="0"/>
                  <a:t> </a:t>
                </a:r>
                <a:r>
                  <a:rPr lang="en-US" dirty="0" err="1"/>
                  <a:t>trong</a:t>
                </a:r>
                <a:r>
                  <a:rPr lang="en-US" dirty="0"/>
                  <a:t> </a:t>
                </a:r>
                <a:r>
                  <a:rPr lang="en-US" dirty="0" err="1"/>
                  <a:t>một</a:t>
                </a:r>
                <a:r>
                  <a:rPr lang="en-US" dirty="0"/>
                  <a:t> </a:t>
                </a:r>
                <a:r>
                  <a:rPr lang="en-US" dirty="0" err="1"/>
                  <a:t>khung</a:t>
                </a:r>
                <a:r>
                  <a:rPr lang="en-US" dirty="0"/>
                  <a:t> </a:t>
                </a:r>
                <a:r>
                  <a:rPr lang="en-US" dirty="0" err="1"/>
                  <a:t>ngữ</a:t>
                </a:r>
                <a:r>
                  <a:rPr lang="en-US" dirty="0"/>
                  <a:t> </a:t>
                </a:r>
                <a:r>
                  <a:rPr lang="en-US" dirty="0" err="1"/>
                  <a:t>cảnh</a:t>
                </a:r>
                <a:r>
                  <a:rPr lang="en-US" dirty="0"/>
                  <a:t> </a:t>
                </a:r>
                <a:r>
                  <a:rPr lang="en-US" dirty="0" err="1"/>
                  <a:t>gồm</a:t>
                </a:r>
                <a:r>
                  <a:rPr lang="en-US" dirty="0"/>
                  <a:t> m </a:t>
                </a:r>
                <a:r>
                  <a:rPr lang="en-US" dirty="0" err="1"/>
                  <a:t>từ</a:t>
                </a:r>
                <a:r>
                  <a:rPr lang="en-US" dirty="0"/>
                  <a:t>, </a:t>
                </a:r>
                <a:r>
                  <a:rPr lang="en-US" dirty="0" err="1"/>
                  <a:t>khi</a:t>
                </a:r>
                <a:r>
                  <a:rPr lang="en-US" dirty="0"/>
                  <a:t> </a:t>
                </a:r>
                <a:r>
                  <a:rPr lang="en-US" dirty="0" err="1"/>
                  <a:t>biết</a:t>
                </a:r>
                <a:r>
                  <a:rPr lang="en-US" dirty="0"/>
                  <a:t> </a:t>
                </a:r>
                <a:r>
                  <a:rPr lang="en-US" dirty="0" err="1"/>
                  <a:t>từ</a:t>
                </a:r>
                <a:r>
                  <a:rPr lang="en-US" dirty="0"/>
                  <a:t> ở </a:t>
                </a:r>
                <a:r>
                  <a:rPr lang="en-US" dirty="0" err="1"/>
                  <a:t>trung</a:t>
                </a:r>
                <a:r>
                  <a:rPr lang="en-US" dirty="0"/>
                  <a:t> </a:t>
                </a:r>
                <a:r>
                  <a:rPr lang="en-US" dirty="0" err="1"/>
                  <a:t>tâm</a:t>
                </a:r>
                <a:r>
                  <a:rPr lang="en-US" dirty="0"/>
                  <a:t>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𝑡</m:t>
                        </m:r>
                      </m:sub>
                    </m:sSub>
                  </m:oMath>
                </a14:m>
                <a:r>
                  <a:rPr lang="en-US" dirty="0"/>
                  <a:t>:</a:t>
                </a:r>
              </a:p>
              <a:p>
                <a:pPr marL="11430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𝐿𝑖𝑘𝑒𝑙𝑖h𝑜𝑜𝑑</m:t>
                      </m:r>
                      <m:r>
                        <a:rPr lang="en-US" b="0" i="1" smtClean="0">
                          <a:latin typeface="Cambria Math" panose="02040503050406030204" pitchFamily="18" charset="0"/>
                        </a:rPr>
                        <m:t>=</m:t>
                      </m:r>
                      <m:r>
                        <a:rPr lang="en-US" b="0" i="1" smtClean="0">
                          <a:latin typeface="Cambria Math" panose="02040503050406030204" pitchFamily="18" charset="0"/>
                        </a:rPr>
                        <m:t>𝐿</m:t>
                      </m:r>
                      <m:d>
                        <m:dPr>
                          <m:ctrlPr>
                            <a:rPr lang="en-US" b="0" i="1" smtClean="0">
                              <a:latin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𝜃</m:t>
                          </m:r>
                        </m:e>
                      </m:d>
                      <m:r>
                        <a:rPr lang="en-US" b="0" i="1" smtClean="0">
                          <a:latin typeface="Cambria Math" panose="02040503050406030204" pitchFamily="18" charset="0"/>
                        </a:rPr>
                        <m:t>=</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𝑡</m:t>
                          </m:r>
                          <m:r>
                            <a:rPr lang="en-US" b="0" i="1" smtClean="0">
                              <a:latin typeface="Cambria Math" panose="02040503050406030204" pitchFamily="18" charset="0"/>
                            </a:rPr>
                            <m:t>=1</m:t>
                          </m:r>
                        </m:sub>
                        <m:sup>
                          <m:r>
                            <a:rPr lang="en-US" b="0" i="1" smtClean="0">
                              <a:latin typeface="Cambria Math" panose="02040503050406030204" pitchFamily="18" charset="0"/>
                            </a:rPr>
                            <m:t>𝑇</m:t>
                          </m:r>
                        </m:sup>
                        <m:e>
                          <m:nary>
                            <m:naryPr>
                              <m:chr m:val="∏"/>
                              <m:supHide m:val="on"/>
                              <m:ctrlPr>
                                <a:rPr lang="en-US" b="0" i="1" smtClean="0">
                                  <a:latin typeface="Cambria Math" panose="02040503050406030204" pitchFamily="18" charset="0"/>
                                </a:rPr>
                              </m:ctrlPr>
                            </m:naryPr>
                            <m:sub>
                              <m:r>
                                <m:rPr>
                                  <m:brk m:alnAt="7"/>
                                </m:rPr>
                                <a:rPr lang="en-US" b="0" i="1" smtClean="0">
                                  <a:latin typeface="Cambria Math" panose="02040503050406030204" pitchFamily="18" charset="0"/>
                                </a:rPr>
                                <m:t>−</m:t>
                              </m:r>
                              <m:r>
                                <a:rPr lang="en-US" b="0" i="1" smtClean="0">
                                  <a:latin typeface="Cambria Math" panose="02040503050406030204" pitchFamily="18" charset="0"/>
                                </a:rPr>
                                <m:t>𝑚</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𝑗</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𝑚</m:t>
                              </m:r>
                              <m:r>
                                <a:rPr lang="en-US" b="0" i="1" smtClean="0">
                                  <a:latin typeface="Cambria Math" panose="02040503050406030204" pitchFamily="18" charset="0"/>
                                  <a:ea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𝑗</m:t>
                              </m:r>
                              <m:r>
                                <a:rPr lang="en-US" b="0" i="1" smtClean="0">
                                  <a:latin typeface="Cambria Math" panose="02040503050406030204" pitchFamily="18" charset="0"/>
                                  <a:ea typeface="Cambria Math" panose="02040503050406030204" pitchFamily="18" charset="0"/>
                                </a:rPr>
                                <m:t>≠0</m:t>
                              </m:r>
                            </m:sub>
                            <m:sup/>
                            <m:e>
                              <m:r>
                                <a:rPr lang="en-US" b="0" i="1" smtClean="0">
                                  <a:latin typeface="Cambria Math" panose="02040503050406030204" pitchFamily="18" charset="0"/>
                                </a:rPr>
                                <m:t>𝑃</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𝑗</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𝑡</m:t>
                                  </m:r>
                                </m:sub>
                              </m:sSub>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𝜃</m:t>
                              </m:r>
                              <m:r>
                                <a:rPr lang="en-US" b="0" i="1" smtClean="0">
                                  <a:latin typeface="Cambria Math" panose="02040503050406030204" pitchFamily="18" charset="0"/>
                                </a:rPr>
                                <m:t>)</m:t>
                              </m:r>
                            </m:e>
                          </m:nary>
                        </m:e>
                      </m:nary>
                    </m:oMath>
                  </m:oMathPara>
                </a14:m>
                <a:endParaRPr lang="en-US" dirty="0"/>
              </a:p>
              <a:p>
                <a:pPr marL="114300" indent="0">
                  <a:buNone/>
                </a:pPr>
                <a:endParaRPr lang="en-US" dirty="0"/>
              </a:p>
              <a:p>
                <a:pPr marL="114300" indent="0">
                  <a:buNone/>
                </a:pPr>
                <a:r>
                  <a:rPr lang="en-US" dirty="0" err="1"/>
                  <a:t>Với</a:t>
                </a:r>
                <a:r>
                  <a:rPr lang="en-US" dirty="0"/>
                  <a:t> </a:t>
                </a:r>
                <a14:m>
                  <m:oMath xmlns:m="http://schemas.openxmlformats.org/officeDocument/2006/math">
                    <m:r>
                      <a:rPr lang="en-US" i="1">
                        <a:latin typeface="Cambria Math" panose="02040503050406030204" pitchFamily="18" charset="0"/>
                        <a:ea typeface="Cambria Math" panose="02040503050406030204" pitchFamily="18" charset="0"/>
                      </a:rPr>
                      <m:t>𝜃</m:t>
                    </m:r>
                  </m:oMath>
                </a14:m>
                <a:r>
                  <a:rPr lang="en-US" dirty="0"/>
                  <a:t> </a:t>
                </a:r>
                <a:r>
                  <a:rPr lang="en-US" dirty="0" err="1"/>
                  <a:t>là</a:t>
                </a:r>
                <a:r>
                  <a:rPr lang="en-US" dirty="0"/>
                  <a:t> </a:t>
                </a:r>
                <a:r>
                  <a:rPr lang="en-US" dirty="0" err="1"/>
                  <a:t>các</a:t>
                </a:r>
                <a:r>
                  <a:rPr lang="en-US" dirty="0"/>
                  <a:t> </a:t>
                </a:r>
                <a:r>
                  <a:rPr lang="en-US" dirty="0" err="1"/>
                  <a:t>trọng</a:t>
                </a:r>
                <a:r>
                  <a:rPr lang="en-US" dirty="0"/>
                  <a:t> </a:t>
                </a:r>
                <a:r>
                  <a:rPr lang="en-US" dirty="0" err="1"/>
                  <a:t>số</a:t>
                </a:r>
                <a:r>
                  <a:rPr lang="en-US" dirty="0"/>
                  <a:t> </a:t>
                </a:r>
                <a:r>
                  <a:rPr lang="en-US" dirty="0" err="1"/>
                  <a:t>cần</a:t>
                </a:r>
                <a:r>
                  <a:rPr lang="en-US" dirty="0"/>
                  <a:t> </a:t>
                </a:r>
                <a:r>
                  <a:rPr lang="en-US" dirty="0" err="1"/>
                  <a:t>tối</a:t>
                </a:r>
                <a:r>
                  <a:rPr lang="en-US" dirty="0"/>
                  <a:t> </a:t>
                </a:r>
                <a:r>
                  <a:rPr lang="en-US" dirty="0" err="1"/>
                  <a:t>ưu</a:t>
                </a:r>
                <a:r>
                  <a:rPr lang="en-US" dirty="0"/>
                  <a:t>. </a:t>
                </a:r>
                <a:r>
                  <a:rPr lang="en-US" dirty="0" err="1"/>
                  <a:t>Hàm</a:t>
                </a:r>
                <a:r>
                  <a:rPr lang="en-US" dirty="0"/>
                  <a:t> </a:t>
                </a:r>
                <a:r>
                  <a:rPr lang="en-US" dirty="0" err="1"/>
                  <a:t>mất</a:t>
                </a:r>
                <a:r>
                  <a:rPr lang="en-US" dirty="0"/>
                  <a:t> </a:t>
                </a:r>
                <a:r>
                  <a:rPr lang="en-US" dirty="0" err="1"/>
                  <a:t>mát</a:t>
                </a:r>
                <a:r>
                  <a:rPr lang="en-US" dirty="0"/>
                  <a:t>:</a:t>
                </a:r>
              </a:p>
              <a:p>
                <a:pPr marL="11430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𝐿</m:t>
                      </m:r>
                      <m:d>
                        <m:dPr>
                          <m:ctrlPr>
                            <a:rPr lang="en-US" b="0" i="1" smtClean="0">
                              <a:latin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𝜃</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𝑇</m:t>
                          </m:r>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𝑡</m:t>
                          </m:r>
                          <m:r>
                            <a:rPr lang="en-US" b="0" i="1" smtClean="0">
                              <a:latin typeface="Cambria Math" panose="02040503050406030204" pitchFamily="18" charset="0"/>
                            </a:rPr>
                            <m:t>=1</m:t>
                          </m:r>
                        </m:sub>
                        <m:sup>
                          <m:r>
                            <a:rPr lang="en-US" b="0" i="1" smtClean="0">
                              <a:latin typeface="Cambria Math" panose="02040503050406030204" pitchFamily="18" charset="0"/>
                            </a:rPr>
                            <m:t>𝑇</m:t>
                          </m:r>
                        </m:sup>
                        <m:e>
                          <m:nary>
                            <m:naryPr>
                              <m:chr m:val="∑"/>
                              <m:supHide m:val="on"/>
                              <m:ctrlPr>
                                <a:rPr lang="en-US" b="0" i="1" smtClean="0">
                                  <a:latin typeface="Cambria Math" panose="02040503050406030204" pitchFamily="18" charset="0"/>
                                </a:rPr>
                              </m:ctrlPr>
                            </m:naryPr>
                            <m:sub>
                              <m:r>
                                <m:rPr>
                                  <m:brk m:alnAt="7"/>
                                </m:rPr>
                                <a:rPr lang="en-US" i="1">
                                  <a:latin typeface="Cambria Math" panose="02040503050406030204" pitchFamily="18" charset="0"/>
                                </a:rPr>
                                <m:t>−</m:t>
                              </m:r>
                              <m:r>
                                <a:rPr lang="en-US" i="1">
                                  <a:latin typeface="Cambria Math" panose="02040503050406030204" pitchFamily="18" charset="0"/>
                                </a:rPr>
                                <m:t>𝑚</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𝑗</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𝑚</m:t>
                              </m:r>
                              <m:r>
                                <a:rPr lang="en-US" i="1">
                                  <a:latin typeface="Cambria Math" panose="02040503050406030204" pitchFamily="18" charset="0"/>
                                  <a:ea typeface="Cambria Math" panose="02040503050406030204" pitchFamily="18" charset="0"/>
                                </a:rPr>
                                <m:t>, </m:t>
                              </m:r>
                              <m:r>
                                <a:rPr lang="en-US" i="1">
                                  <a:latin typeface="Cambria Math" panose="02040503050406030204" pitchFamily="18" charset="0"/>
                                  <a:ea typeface="Cambria Math" panose="02040503050406030204" pitchFamily="18" charset="0"/>
                                </a:rPr>
                                <m:t>𝑗</m:t>
                              </m:r>
                              <m:r>
                                <a:rPr lang="en-US" i="1">
                                  <a:latin typeface="Cambria Math" panose="02040503050406030204" pitchFamily="18" charset="0"/>
                                  <a:ea typeface="Cambria Math" panose="02040503050406030204" pitchFamily="18" charset="0"/>
                                </a:rPr>
                                <m:t>≠0</m:t>
                              </m:r>
                            </m:sub>
                            <m:sup/>
                            <m:e>
                              <m:r>
                                <a:rPr lang="en-US" i="1">
                                  <a:latin typeface="Cambria Math" panose="02040503050406030204" pitchFamily="18" charset="0"/>
                                </a:rPr>
                                <m:t>𝑙𝑜𝑔𝑃</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𝑗</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𝑡</m:t>
                                  </m:r>
                                </m:sub>
                              </m:sSub>
                              <m:r>
                                <a:rPr lang="en-US" i="1">
                                  <a:latin typeface="Cambria Math" panose="02040503050406030204" pitchFamily="18" charset="0"/>
                                </a:rPr>
                                <m:t>,</m:t>
                              </m:r>
                              <m:r>
                                <a:rPr lang="en-US" i="1">
                                  <a:latin typeface="Cambria Math" panose="02040503050406030204" pitchFamily="18" charset="0"/>
                                  <a:ea typeface="Cambria Math" panose="02040503050406030204" pitchFamily="18" charset="0"/>
                                </a:rPr>
                                <m:t>𝜃</m:t>
                              </m:r>
                              <m:r>
                                <a:rPr lang="en-US" b="0" i="1" smtClean="0">
                                  <a:latin typeface="Cambria Math" panose="02040503050406030204" pitchFamily="18" charset="0"/>
                                  <a:ea typeface="Cambria Math" panose="02040503050406030204" pitchFamily="18" charset="0"/>
                                </a:rPr>
                                <m:t>)</m:t>
                              </m:r>
                            </m:e>
                          </m:nary>
                        </m:e>
                      </m:nary>
                    </m:oMath>
                  </m:oMathPara>
                </a14:m>
                <a:endParaRPr lang="en-US" dirty="0"/>
              </a:p>
              <a:p>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type="body"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566114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5"/>
          <p:cNvSpPr txBox="1">
            <a:spLocks noGrp="1"/>
          </p:cNvSpPr>
          <p:nvPr>
            <p:ph type="title"/>
          </p:nvPr>
        </p:nvSpPr>
        <p:spPr>
          <a:xfrm>
            <a:off x="311700" y="890725"/>
            <a:ext cx="7558200" cy="6306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Giảng viên và Trợ giảng</a:t>
            </a:r>
            <a:endParaRPr/>
          </a:p>
        </p:txBody>
      </p:sp>
      <p:sp>
        <p:nvSpPr>
          <p:cNvPr id="158" name="Google Shape;158;p25"/>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pic>
        <p:nvPicPr>
          <p:cNvPr id="159" name="Google Shape;159;p25"/>
          <p:cNvPicPr preferRelativeResize="0"/>
          <p:nvPr/>
        </p:nvPicPr>
        <p:blipFill rotWithShape="1">
          <a:blip r:embed="rId3">
            <a:alphaModFix/>
          </a:blip>
          <a:srcRect b="21228"/>
          <a:stretch/>
        </p:blipFill>
        <p:spPr>
          <a:xfrm>
            <a:off x="1351250" y="1819300"/>
            <a:ext cx="2372100" cy="1052225"/>
          </a:xfrm>
          <a:prstGeom prst="rect">
            <a:avLst/>
          </a:prstGeom>
          <a:noFill/>
          <a:ln>
            <a:noFill/>
          </a:ln>
        </p:spPr>
      </p:pic>
      <p:sp>
        <p:nvSpPr>
          <p:cNvPr id="160" name="Google Shape;160;p25"/>
          <p:cNvSpPr txBox="1"/>
          <p:nvPr/>
        </p:nvSpPr>
        <p:spPr>
          <a:xfrm>
            <a:off x="3946200" y="1978713"/>
            <a:ext cx="4179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B5394"/>
                </a:solidFill>
              </a:rPr>
              <a:t>Facebook: </a:t>
            </a:r>
            <a:r>
              <a:rPr lang="en" u="sng">
                <a:solidFill>
                  <a:schemeClr val="hlink"/>
                </a:solidFill>
                <a:hlinkClick r:id="rId4"/>
              </a:rPr>
              <a:t>https://www.facebook.com/tqkhai2705/</a:t>
            </a:r>
            <a:endParaRPr>
              <a:solidFill>
                <a:srgbClr val="0B5394"/>
              </a:solidFill>
            </a:endParaRPr>
          </a:p>
          <a:p>
            <a:pPr marL="0" lvl="0" indent="0" algn="l" rtl="0">
              <a:spcBef>
                <a:spcPts val="0"/>
              </a:spcBef>
              <a:spcAft>
                <a:spcPts val="0"/>
              </a:spcAft>
              <a:buNone/>
            </a:pPr>
            <a:r>
              <a:rPr lang="en">
                <a:solidFill>
                  <a:srgbClr val="0B5394"/>
                </a:solidFill>
              </a:rPr>
              <a:t>Email: </a:t>
            </a:r>
            <a:r>
              <a:rPr lang="en" u="sng">
                <a:solidFill>
                  <a:schemeClr val="hlink"/>
                </a:solidFill>
                <a:hlinkClick r:id="rId5"/>
              </a:rPr>
              <a:t>tqkhai0527@gmail.com</a:t>
            </a:r>
            <a:r>
              <a:rPr lang="en">
                <a:solidFill>
                  <a:srgbClr val="0B5394"/>
                </a:solidFill>
              </a:rPr>
              <a:t> </a:t>
            </a:r>
            <a:endParaRPr>
              <a:solidFill>
                <a:srgbClr val="0B5394"/>
              </a:solidFill>
            </a:endParaRPr>
          </a:p>
        </p:txBody>
      </p:sp>
      <p:sp>
        <p:nvSpPr>
          <p:cNvPr id="161" name="Google Shape;161;p25"/>
          <p:cNvSpPr txBox="1"/>
          <p:nvPr/>
        </p:nvSpPr>
        <p:spPr>
          <a:xfrm>
            <a:off x="3417463" y="3461225"/>
            <a:ext cx="4179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B5394"/>
                </a:solidFill>
              </a:rPr>
              <a:t>Giảng viên Thỉnh giảng: TS. Huỳnh Đệ Thủ</a:t>
            </a:r>
            <a:endParaRPr>
              <a:solidFill>
                <a:srgbClr val="0B5394"/>
              </a:solidFill>
            </a:endParaRPr>
          </a:p>
          <a:p>
            <a:pPr marL="0" lvl="0" indent="0" algn="l" rtl="0">
              <a:spcBef>
                <a:spcPts val="0"/>
              </a:spcBef>
              <a:spcAft>
                <a:spcPts val="0"/>
              </a:spcAft>
              <a:buNone/>
            </a:pPr>
            <a:r>
              <a:rPr lang="en">
                <a:solidFill>
                  <a:srgbClr val="0B5394"/>
                </a:solidFill>
              </a:rPr>
              <a:t>Facebook: </a:t>
            </a:r>
            <a:r>
              <a:rPr lang="en" u="sng">
                <a:solidFill>
                  <a:schemeClr val="hlink"/>
                </a:solidFill>
                <a:hlinkClick r:id="rId6"/>
              </a:rPr>
              <a:t>https://www.facebook.com/dethu.huynh</a:t>
            </a:r>
            <a:r>
              <a:rPr lang="en">
                <a:solidFill>
                  <a:srgbClr val="0B5394"/>
                </a:solidFill>
              </a:rPr>
              <a:t> </a:t>
            </a:r>
            <a:endParaRPr>
              <a:solidFill>
                <a:srgbClr val="0B5394"/>
              </a:solidFill>
            </a:endParaRPr>
          </a:p>
        </p:txBody>
      </p:sp>
      <p:pic>
        <p:nvPicPr>
          <p:cNvPr id="162" name="Google Shape;162;p25"/>
          <p:cNvPicPr preferRelativeResize="0"/>
          <p:nvPr/>
        </p:nvPicPr>
        <p:blipFill>
          <a:blip r:embed="rId7">
            <a:alphaModFix/>
          </a:blip>
          <a:stretch>
            <a:fillRect/>
          </a:stretch>
        </p:blipFill>
        <p:spPr>
          <a:xfrm>
            <a:off x="1617738" y="3412938"/>
            <a:ext cx="1839101" cy="71216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a:t>Word2Vec</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type="body" idx="1"/>
              </p:nvPr>
            </p:nvSpPr>
            <p:spPr/>
            <p:txBody>
              <a:bodyPr>
                <a:normAutofit/>
              </a:bodyPr>
              <a:lstStyle/>
              <a:p>
                <a:r>
                  <a:rPr lang="en-US" dirty="0"/>
                  <a:t>Làm </a:t>
                </a:r>
                <a:r>
                  <a:rPr lang="en-US" dirty="0" err="1"/>
                  <a:t>cách</a:t>
                </a:r>
                <a:r>
                  <a:rPr lang="en-US" dirty="0"/>
                  <a:t> </a:t>
                </a:r>
                <a:r>
                  <a:rPr lang="en-US" dirty="0" err="1"/>
                  <a:t>nào</a:t>
                </a:r>
                <a:r>
                  <a:rPr lang="en-US" dirty="0"/>
                  <a:t> </a:t>
                </a:r>
                <a:r>
                  <a:rPr lang="en-US" dirty="0" err="1"/>
                  <a:t>để</a:t>
                </a:r>
                <a:r>
                  <a:rPr lang="en-US" dirty="0"/>
                  <a:t> </a:t>
                </a:r>
                <a:r>
                  <a:rPr lang="en-US" dirty="0" err="1"/>
                  <a:t>tính</a:t>
                </a:r>
                <a:r>
                  <a:rPr lang="en-US" dirty="0"/>
                  <a:t> </a:t>
                </a:r>
                <a14:m>
                  <m:oMath xmlns:m="http://schemas.openxmlformats.org/officeDocument/2006/math">
                    <m:r>
                      <a:rPr lang="en-US" i="1">
                        <a:latin typeface="Cambria Math" panose="02040503050406030204" pitchFamily="18" charset="0"/>
                      </a:rPr>
                      <m:t>𝑃</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𝑗</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𝑡</m:t>
                        </m:r>
                      </m:sub>
                    </m:sSub>
                    <m:r>
                      <a:rPr lang="en-US" i="1">
                        <a:latin typeface="Cambria Math" panose="02040503050406030204" pitchFamily="18" charset="0"/>
                      </a:rPr>
                      <m:t>,</m:t>
                    </m:r>
                    <m:r>
                      <a:rPr lang="en-US" i="1">
                        <a:latin typeface="Cambria Math" panose="02040503050406030204" pitchFamily="18" charset="0"/>
                        <a:ea typeface="Cambria Math" panose="02040503050406030204" pitchFamily="18" charset="0"/>
                      </a:rPr>
                      <m:t>𝜃</m:t>
                    </m:r>
                    <m:r>
                      <a:rPr lang="en-US" i="1">
                        <a:latin typeface="Cambria Math" panose="02040503050406030204" pitchFamily="18" charset="0"/>
                      </a:rPr>
                      <m:t>)</m:t>
                    </m:r>
                  </m:oMath>
                </a14:m>
                <a:r>
                  <a:rPr lang="en-US" dirty="0"/>
                  <a:t>?</a:t>
                </a:r>
              </a:p>
              <a:p>
                <a:endParaRPr lang="en-US" dirty="0"/>
              </a:p>
              <a:p>
                <a:r>
                  <a:rPr lang="en-US" dirty="0" err="1"/>
                  <a:t>Mỗi</a:t>
                </a:r>
                <a:r>
                  <a:rPr lang="en-US" dirty="0"/>
                  <a:t> </a:t>
                </a:r>
                <a:r>
                  <a:rPr lang="en-US" dirty="0" err="1"/>
                  <a:t>một</a:t>
                </a:r>
                <a:r>
                  <a:rPr lang="en-US" dirty="0"/>
                  <a:t> </a:t>
                </a:r>
                <a:r>
                  <a:rPr lang="en-US" dirty="0" err="1"/>
                  <a:t>từ</a:t>
                </a:r>
                <a:r>
                  <a:rPr lang="en-US" dirty="0"/>
                  <a:t> </a:t>
                </a:r>
                <a:r>
                  <a:rPr lang="en-US" dirty="0" err="1"/>
                  <a:t>sẽ</a:t>
                </a:r>
                <a:r>
                  <a:rPr lang="en-US" dirty="0"/>
                  <a:t> </a:t>
                </a:r>
                <a:r>
                  <a:rPr lang="en-US" dirty="0" err="1"/>
                  <a:t>có</a:t>
                </a:r>
                <a:r>
                  <a:rPr lang="en-US" dirty="0"/>
                  <a:t> 2 vector:</a:t>
                </a:r>
              </a:p>
              <a:p>
                <a:pPr lvl="1"/>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𝑣</m:t>
                        </m:r>
                      </m:e>
                      <m:sub>
                        <m:r>
                          <a:rPr lang="en-US" b="0" i="1" smtClean="0">
                            <a:latin typeface="Cambria Math" panose="02040503050406030204" pitchFamily="18" charset="0"/>
                          </a:rPr>
                          <m:t>𝑤</m:t>
                        </m:r>
                      </m:sub>
                    </m:sSub>
                  </m:oMath>
                </a14:m>
                <a:r>
                  <a:rPr lang="en-US" dirty="0"/>
                  <a:t> </a:t>
                </a:r>
                <a:r>
                  <a:rPr lang="en-US" dirty="0" err="1"/>
                  <a:t>khi</a:t>
                </a:r>
                <a:r>
                  <a:rPr lang="en-US" dirty="0"/>
                  <a:t> w </a:t>
                </a:r>
                <a:r>
                  <a:rPr lang="en-US" dirty="0" err="1"/>
                  <a:t>là</a:t>
                </a:r>
                <a:r>
                  <a:rPr lang="en-US" dirty="0"/>
                  <a:t> </a:t>
                </a:r>
                <a:r>
                  <a:rPr lang="en-US" dirty="0" err="1"/>
                  <a:t>từ</a:t>
                </a:r>
                <a:r>
                  <a:rPr lang="en-US" dirty="0"/>
                  <a:t> </a:t>
                </a:r>
                <a:r>
                  <a:rPr lang="en-US" dirty="0" err="1"/>
                  <a:t>trung</a:t>
                </a:r>
                <a:r>
                  <a:rPr lang="en-US" dirty="0"/>
                  <a:t> </a:t>
                </a:r>
                <a:r>
                  <a:rPr lang="en-US" dirty="0" err="1"/>
                  <a:t>tâm</a:t>
                </a:r>
                <a:endParaRPr lang="en-US" dirty="0"/>
              </a:p>
              <a:p>
                <a:pPr lvl="1"/>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𝑢</m:t>
                        </m:r>
                      </m:e>
                      <m:sub>
                        <m:r>
                          <a:rPr lang="en-US" i="1">
                            <a:latin typeface="Cambria Math" panose="02040503050406030204" pitchFamily="18" charset="0"/>
                          </a:rPr>
                          <m:t>𝑤</m:t>
                        </m:r>
                      </m:sub>
                    </m:sSub>
                  </m:oMath>
                </a14:m>
                <a:r>
                  <a:rPr lang="en-US" dirty="0"/>
                  <a:t> </a:t>
                </a:r>
                <a:r>
                  <a:rPr lang="en-US" dirty="0" err="1"/>
                  <a:t>khi</a:t>
                </a:r>
                <a:r>
                  <a:rPr lang="en-US" dirty="0"/>
                  <a:t> w </a:t>
                </a:r>
                <a:r>
                  <a:rPr lang="en-US" dirty="0" err="1"/>
                  <a:t>là</a:t>
                </a:r>
                <a:r>
                  <a:rPr lang="en-US" dirty="0"/>
                  <a:t> </a:t>
                </a:r>
                <a:r>
                  <a:rPr lang="en-US" dirty="0" err="1"/>
                  <a:t>từ</a:t>
                </a:r>
                <a:r>
                  <a:rPr lang="en-US" dirty="0"/>
                  <a:t> </a:t>
                </a:r>
                <a:r>
                  <a:rPr lang="en-US" dirty="0" err="1"/>
                  <a:t>ngữ</a:t>
                </a:r>
                <a:r>
                  <a:rPr lang="en-US" dirty="0"/>
                  <a:t> </a:t>
                </a:r>
                <a:r>
                  <a:rPr lang="en-US" dirty="0" err="1"/>
                  <a:t>cảnh</a:t>
                </a:r>
                <a:endParaRPr lang="en-US" dirty="0"/>
              </a:p>
              <a:p>
                <a:pPr lvl="1"/>
                <a:endParaRPr lang="fr-FR" dirty="0"/>
              </a:p>
              <a:p>
                <a:r>
                  <a:rPr lang="fr-FR" dirty="0" err="1"/>
                  <a:t>Với</a:t>
                </a:r>
                <a:r>
                  <a:rPr lang="fr-FR" dirty="0"/>
                  <a:t> </a:t>
                </a:r>
                <a:r>
                  <a:rPr lang="fr-FR" dirty="0" err="1"/>
                  <a:t>một</a:t>
                </a:r>
                <a:r>
                  <a:rPr lang="fr-FR" dirty="0"/>
                  <a:t> </a:t>
                </a:r>
                <a:r>
                  <a:rPr lang="fr-FR" dirty="0" err="1"/>
                  <a:t>từ</a:t>
                </a:r>
                <a:r>
                  <a:rPr lang="fr-FR" dirty="0"/>
                  <a:t> </a:t>
                </a:r>
                <a:r>
                  <a:rPr lang="fr-FR" dirty="0" err="1"/>
                  <a:t>trung</a:t>
                </a:r>
                <a:r>
                  <a:rPr lang="fr-FR" dirty="0"/>
                  <a:t> </a:t>
                </a:r>
                <a:r>
                  <a:rPr lang="fr-FR" dirty="0" err="1"/>
                  <a:t>tâm</a:t>
                </a:r>
                <a:r>
                  <a:rPr lang="fr-FR" dirty="0"/>
                  <a:t> c </a:t>
                </a:r>
                <a:r>
                  <a:rPr lang="fr-FR" dirty="0" err="1"/>
                  <a:t>và</a:t>
                </a:r>
                <a:r>
                  <a:rPr lang="fr-FR" dirty="0"/>
                  <a:t> </a:t>
                </a:r>
                <a:r>
                  <a:rPr lang="fr-FR" dirty="0" err="1"/>
                  <a:t>một</a:t>
                </a:r>
                <a:r>
                  <a:rPr lang="fr-FR" dirty="0"/>
                  <a:t> </a:t>
                </a:r>
                <a:r>
                  <a:rPr lang="fr-FR" dirty="0" err="1"/>
                  <a:t>từ</a:t>
                </a:r>
                <a:r>
                  <a:rPr lang="fr-FR" dirty="0"/>
                  <a:t> </a:t>
                </a:r>
                <a:r>
                  <a:rPr lang="fr-FR" dirty="0" err="1"/>
                  <a:t>ngữ</a:t>
                </a:r>
                <a:r>
                  <a:rPr lang="fr-FR" dirty="0"/>
                  <a:t> </a:t>
                </a:r>
                <a:r>
                  <a:rPr lang="fr-FR" dirty="0" err="1"/>
                  <a:t>cảnh</a:t>
                </a:r>
                <a:r>
                  <a:rPr lang="fr-FR" dirty="0"/>
                  <a:t> o:</a:t>
                </a:r>
              </a:p>
              <a:p>
                <a:pPr marL="11430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𝑜</m:t>
                          </m:r>
                        </m:e>
                        <m:e>
                          <m:r>
                            <a:rPr lang="en-US" b="0" i="1" smtClean="0">
                              <a:latin typeface="Cambria Math" panose="02040503050406030204" pitchFamily="18" charset="0"/>
                            </a:rPr>
                            <m:t>𝑐</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m:rPr>
                              <m:sty m:val="p"/>
                            </m:rPr>
                            <a:rPr lang="en-US" b="0" i="0" smtClean="0">
                              <a:latin typeface="Cambria Math" panose="02040503050406030204" pitchFamily="18" charset="0"/>
                            </a:rPr>
                            <m:t>exp</m:t>
                          </m:r>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𝑢</m:t>
                              </m:r>
                            </m:e>
                            <m:sub>
                              <m:r>
                                <a:rPr lang="en-US" b="0" i="1" smtClean="0">
                                  <a:latin typeface="Cambria Math" panose="02040503050406030204" pitchFamily="18" charset="0"/>
                                </a:rPr>
                                <m:t>𝑜</m:t>
                              </m:r>
                            </m:sub>
                            <m:sup>
                              <m:r>
                                <a:rPr lang="en-US" b="0" i="1" smtClean="0">
                                  <a:latin typeface="Cambria Math" panose="02040503050406030204" pitchFamily="18" charset="0"/>
                                </a:rPr>
                                <m:t>𝑇</m:t>
                              </m:r>
                            </m:sup>
                          </m:sSubSup>
                          <m:sSub>
                            <m:sSubPr>
                              <m:ctrlPr>
                                <a:rPr lang="en-US" b="0" i="1" smtClean="0">
                                  <a:latin typeface="Cambria Math" panose="02040503050406030204" pitchFamily="18" charset="0"/>
                                </a:rPr>
                              </m:ctrlPr>
                            </m:sSubPr>
                            <m:e>
                              <m:r>
                                <a:rPr lang="en-US" b="0" i="1" smtClean="0">
                                  <a:latin typeface="Cambria Math" panose="02040503050406030204" pitchFamily="18" charset="0"/>
                                </a:rPr>
                                <m:t>𝑣</m:t>
                              </m:r>
                            </m:e>
                            <m:sub>
                              <m:r>
                                <a:rPr lang="en-US" b="0" i="1" smtClean="0">
                                  <a:latin typeface="Cambria Math" panose="02040503050406030204" pitchFamily="18" charset="0"/>
                                </a:rPr>
                                <m:t>𝑐</m:t>
                              </m:r>
                            </m:sub>
                          </m:sSub>
                          <m:r>
                            <a:rPr lang="en-US" b="0" i="1" smtClean="0">
                              <a:latin typeface="Cambria Math" panose="02040503050406030204" pitchFamily="18" charset="0"/>
                            </a:rPr>
                            <m:t>)</m:t>
                          </m:r>
                        </m:num>
                        <m:den>
                          <m:nary>
                            <m:naryPr>
                              <m:chr m:val="∑"/>
                              <m:supHide m:val="on"/>
                              <m:ctrlPr>
                                <a:rPr lang="en-US" b="0" i="1" smtClean="0">
                                  <a:latin typeface="Cambria Math" panose="02040503050406030204" pitchFamily="18" charset="0"/>
                                </a:rPr>
                              </m:ctrlPr>
                            </m:naryPr>
                            <m:sub>
                              <m:r>
                                <m:rPr>
                                  <m:brk m:alnAt="7"/>
                                </m:rPr>
                                <a:rPr lang="en-US" b="0" i="1" smtClean="0">
                                  <a:latin typeface="Cambria Math" panose="02040503050406030204" pitchFamily="18" charset="0"/>
                                </a:rPr>
                                <m:t>𝑤</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𝑉</m:t>
                              </m:r>
                            </m:sub>
                            <m:sup/>
                            <m:e>
                              <m:r>
                                <m:rPr>
                                  <m:sty m:val="p"/>
                                </m:rPr>
                                <a:rPr lang="en-US" b="0" i="0" smtClean="0">
                                  <a:latin typeface="Cambria Math" panose="02040503050406030204" pitchFamily="18" charset="0"/>
                                </a:rPr>
                                <m:t>exp</m:t>
                              </m:r>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𝑢</m:t>
                                  </m:r>
                                </m:e>
                                <m:sub>
                                  <m:r>
                                    <a:rPr lang="en-US" b="0" i="1" smtClean="0">
                                      <a:latin typeface="Cambria Math" panose="02040503050406030204" pitchFamily="18" charset="0"/>
                                    </a:rPr>
                                    <m:t>𝑤</m:t>
                                  </m:r>
                                </m:sub>
                                <m:sup>
                                  <m:r>
                                    <a:rPr lang="en-US" b="0" i="1" smtClean="0">
                                      <a:latin typeface="Cambria Math" panose="02040503050406030204" pitchFamily="18" charset="0"/>
                                    </a:rPr>
                                    <m:t>𝑇</m:t>
                                  </m:r>
                                </m:sup>
                              </m:sSubSup>
                              <m:sSub>
                                <m:sSubPr>
                                  <m:ctrlPr>
                                    <a:rPr lang="en-US" b="0" i="1" smtClean="0">
                                      <a:latin typeface="Cambria Math" panose="02040503050406030204" pitchFamily="18" charset="0"/>
                                    </a:rPr>
                                  </m:ctrlPr>
                                </m:sSubPr>
                                <m:e>
                                  <m:r>
                                    <a:rPr lang="en-US" b="0" i="1" smtClean="0">
                                      <a:latin typeface="Cambria Math" panose="02040503050406030204" pitchFamily="18" charset="0"/>
                                    </a:rPr>
                                    <m:t>𝑣</m:t>
                                  </m:r>
                                </m:e>
                                <m:sub>
                                  <m:r>
                                    <a:rPr lang="en-US" b="0" i="1" smtClean="0">
                                      <a:latin typeface="Cambria Math" panose="02040503050406030204" pitchFamily="18" charset="0"/>
                                    </a:rPr>
                                    <m:t>𝑐</m:t>
                                  </m:r>
                                </m:sub>
                              </m:sSub>
                              <m:r>
                                <a:rPr lang="en-US" b="0" i="1" smtClean="0">
                                  <a:latin typeface="Cambria Math" panose="02040503050406030204" pitchFamily="18" charset="0"/>
                                </a:rPr>
                                <m:t>)</m:t>
                              </m:r>
                            </m:e>
                          </m:nary>
                        </m:den>
                      </m:f>
                    </m:oMath>
                  </m:oMathPara>
                </a14:m>
                <a:endParaRPr lang="fr-FR" dirty="0"/>
              </a:p>
              <a:p>
                <a:pPr marL="114300" indent="0">
                  <a:buNone/>
                </a:pPr>
                <a:endParaRPr lang="fr-FR" dirty="0"/>
              </a:p>
              <a:p>
                <a:pPr marL="114300" indent="0">
                  <a:buNone/>
                </a:pPr>
                <a:r>
                  <a:rPr lang="fr-FR" dirty="0" err="1"/>
                  <a:t>Vector</a:t>
                </a:r>
                <a:r>
                  <a:rPr lang="fr-FR" dirty="0"/>
                  <a:t> </a:t>
                </a:r>
                <a:r>
                  <a:rPr lang="fr-FR" dirty="0" err="1"/>
                  <a:t>ngữ</a:t>
                </a:r>
                <a:r>
                  <a:rPr lang="fr-FR" dirty="0"/>
                  <a:t> </a:t>
                </a:r>
                <a:r>
                  <a:rPr lang="fr-FR" dirty="0" err="1"/>
                  <a:t>cảnh</a:t>
                </a:r>
                <a:r>
                  <a:rPr lang="fr-FR" dirty="0"/>
                  <a:t> </a:t>
                </a:r>
                <a:r>
                  <a:rPr lang="fr-FR" dirty="0" err="1"/>
                  <a:t>sẽ</a:t>
                </a:r>
                <a:r>
                  <a:rPr lang="fr-FR" dirty="0"/>
                  <a:t> </a:t>
                </a:r>
                <a:r>
                  <a:rPr lang="fr-FR" dirty="0" err="1"/>
                  <a:t>không</a:t>
                </a:r>
                <a:r>
                  <a:rPr lang="fr-FR" dirty="0"/>
                  <a:t> </a:t>
                </a:r>
                <a:r>
                  <a:rPr lang="fr-FR" dirty="0" err="1"/>
                  <a:t>được</a:t>
                </a:r>
                <a:r>
                  <a:rPr lang="fr-FR" dirty="0"/>
                  <a:t> </a:t>
                </a:r>
                <a:r>
                  <a:rPr lang="fr-FR" dirty="0" err="1"/>
                  <a:t>dùng</a:t>
                </a:r>
                <a:r>
                  <a:rPr lang="fr-FR" dirty="0"/>
                  <a:t> </a:t>
                </a:r>
                <a:r>
                  <a:rPr lang="fr-FR" dirty="0" err="1"/>
                  <a:t>đến</a:t>
                </a:r>
                <a:r>
                  <a:rPr lang="fr-FR" dirty="0"/>
                  <a:t> </a:t>
                </a:r>
                <a:r>
                  <a:rPr lang="fr-FR" dirty="0" err="1"/>
                  <a:t>sau</a:t>
                </a:r>
                <a:r>
                  <a:rPr lang="fr-FR" dirty="0"/>
                  <a:t> khi </a:t>
                </a:r>
                <a:r>
                  <a:rPr lang="fr-FR" dirty="0" err="1"/>
                  <a:t>mô</a:t>
                </a:r>
                <a:r>
                  <a:rPr lang="fr-FR" dirty="0"/>
                  <a:t> </a:t>
                </a:r>
                <a:r>
                  <a:rPr lang="fr-FR" dirty="0" err="1"/>
                  <a:t>hình</a:t>
                </a:r>
                <a:r>
                  <a:rPr lang="fr-FR" dirty="0"/>
                  <a:t> </a:t>
                </a:r>
                <a:r>
                  <a:rPr lang="fr-FR" dirty="0" err="1"/>
                  <a:t>đã</a:t>
                </a:r>
                <a:r>
                  <a:rPr lang="fr-FR" dirty="0"/>
                  <a:t> </a:t>
                </a:r>
                <a:r>
                  <a:rPr lang="fr-FR" dirty="0" err="1"/>
                  <a:t>huấn</a:t>
                </a:r>
                <a:r>
                  <a:rPr lang="fr-FR" dirty="0"/>
                  <a:t> </a:t>
                </a:r>
                <a:r>
                  <a:rPr lang="fr-FR" dirty="0" err="1"/>
                  <a:t>luyện</a:t>
                </a:r>
                <a:r>
                  <a:rPr lang="fr-FR" dirty="0"/>
                  <a:t> </a:t>
                </a:r>
                <a:r>
                  <a:rPr lang="fr-FR" dirty="0" err="1"/>
                  <a:t>xong</a:t>
                </a:r>
                <a:endParaRPr lang="fr-FR"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type="body"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3490999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err="1"/>
              <a:t>Ví</a:t>
            </a:r>
            <a:r>
              <a:rPr lang="fr-FR" dirty="0"/>
              <a:t> </a:t>
            </a:r>
            <a:r>
              <a:rPr lang="fr-FR" dirty="0" err="1"/>
              <a:t>dụ</a:t>
            </a:r>
            <a:r>
              <a:rPr lang="fr-FR" dirty="0"/>
              <a:t> </a:t>
            </a:r>
            <a:r>
              <a:rPr lang="fr-FR" dirty="0" err="1"/>
              <a:t>cụ</a:t>
            </a:r>
            <a:r>
              <a:rPr lang="fr-FR" dirty="0"/>
              <a:t> </a:t>
            </a:r>
            <a:r>
              <a:rPr lang="fr-FR" dirty="0" err="1"/>
              <a:t>thể</a:t>
            </a:r>
            <a:r>
              <a:rPr lang="fr-FR" dirty="0"/>
              <a:t> </a:t>
            </a:r>
            <a:r>
              <a:rPr lang="fr-FR" dirty="0" err="1"/>
              <a:t>huấn</a:t>
            </a:r>
            <a:r>
              <a:rPr lang="fr-FR" dirty="0"/>
              <a:t> </a:t>
            </a:r>
            <a:r>
              <a:rPr lang="fr-FR" dirty="0" err="1"/>
              <a:t>luyện</a:t>
            </a:r>
            <a:r>
              <a:rPr lang="fr-FR" dirty="0"/>
              <a:t> word2vec</a:t>
            </a:r>
            <a:endParaRPr lang="en-US" dirty="0"/>
          </a:p>
        </p:txBody>
      </p:sp>
      <p:sp>
        <p:nvSpPr>
          <p:cNvPr id="4" name="Text Placeholder 3"/>
          <p:cNvSpPr>
            <a:spLocks noGrp="1"/>
          </p:cNvSpPr>
          <p:nvPr>
            <p:ph type="body" idx="1"/>
          </p:nvPr>
        </p:nvSpPr>
        <p:spPr/>
        <p:txBody>
          <a:bodyPr/>
          <a:lstStyle/>
          <a:p>
            <a:endParaRPr lang="en-US"/>
          </a:p>
        </p:txBody>
      </p:sp>
      <p:pic>
        <p:nvPicPr>
          <p:cNvPr id="5" name="Picture 4"/>
          <p:cNvPicPr>
            <a:picLocks noChangeAspect="1"/>
          </p:cNvPicPr>
          <p:nvPr/>
        </p:nvPicPr>
        <p:blipFill>
          <a:blip r:embed="rId2"/>
          <a:stretch>
            <a:fillRect/>
          </a:stretch>
        </p:blipFill>
        <p:spPr>
          <a:xfrm>
            <a:off x="1460040" y="1230452"/>
            <a:ext cx="6790819" cy="3310439"/>
          </a:xfrm>
          <a:prstGeom prst="rect">
            <a:avLst/>
          </a:prstGeom>
        </p:spPr>
      </p:pic>
    </p:spTree>
    <p:extLst>
      <p:ext uri="{BB962C8B-B14F-4D97-AF65-F5344CB8AC3E}">
        <p14:creationId xmlns:p14="http://schemas.microsoft.com/office/powerpoint/2010/main" val="30106899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err="1"/>
              <a:t>Các</a:t>
            </a:r>
            <a:r>
              <a:rPr lang="fr-FR" dirty="0"/>
              <a:t> </a:t>
            </a:r>
            <a:r>
              <a:rPr lang="fr-FR" dirty="0" err="1"/>
              <a:t>biến</a:t>
            </a:r>
            <a:r>
              <a:rPr lang="fr-FR" dirty="0"/>
              <a:t> </a:t>
            </a:r>
            <a:r>
              <a:rPr lang="fr-FR" dirty="0" err="1"/>
              <a:t>thể</a:t>
            </a:r>
            <a:r>
              <a:rPr lang="fr-FR" dirty="0"/>
              <a:t> </a:t>
            </a:r>
            <a:r>
              <a:rPr lang="fr-FR" dirty="0" err="1"/>
              <a:t>khác</a:t>
            </a:r>
            <a:endParaRPr lang="en-US" dirty="0"/>
          </a:p>
        </p:txBody>
      </p:sp>
      <p:sp>
        <p:nvSpPr>
          <p:cNvPr id="3" name="Content Placeholder 2"/>
          <p:cNvSpPr>
            <a:spLocks noGrp="1"/>
          </p:cNvSpPr>
          <p:nvPr>
            <p:ph type="body" idx="1"/>
          </p:nvPr>
        </p:nvSpPr>
        <p:spPr>
          <a:xfrm>
            <a:off x="310896" y="676656"/>
            <a:ext cx="8520600" cy="1660144"/>
          </a:xfrm>
        </p:spPr>
        <p:txBody>
          <a:bodyPr>
            <a:normAutofit lnSpcReduction="10000"/>
          </a:bodyPr>
          <a:lstStyle/>
          <a:p>
            <a:r>
              <a:rPr lang="en-US" dirty="0" err="1"/>
              <a:t>Mô</a:t>
            </a:r>
            <a:r>
              <a:rPr lang="en-US" dirty="0"/>
              <a:t> </a:t>
            </a:r>
            <a:r>
              <a:rPr lang="en-US" dirty="0" err="1"/>
              <a:t>hình</a:t>
            </a:r>
            <a:r>
              <a:rPr lang="en-US" dirty="0"/>
              <a:t> word2vec ở </a:t>
            </a:r>
            <a:r>
              <a:rPr lang="en-US" dirty="0" err="1"/>
              <a:t>trên</a:t>
            </a:r>
            <a:r>
              <a:rPr lang="en-US" dirty="0"/>
              <a:t> </a:t>
            </a:r>
            <a:r>
              <a:rPr lang="en-US" dirty="0" err="1"/>
              <a:t>còn</a:t>
            </a:r>
            <a:r>
              <a:rPr lang="en-US" dirty="0"/>
              <a:t> </a:t>
            </a:r>
            <a:r>
              <a:rPr lang="en-US" dirty="0" err="1"/>
              <a:t>được</a:t>
            </a:r>
            <a:r>
              <a:rPr lang="en-US" dirty="0"/>
              <a:t> </a:t>
            </a:r>
            <a:r>
              <a:rPr lang="en-US" dirty="0" err="1"/>
              <a:t>gọi</a:t>
            </a:r>
            <a:r>
              <a:rPr lang="en-US" dirty="0"/>
              <a:t> </a:t>
            </a:r>
            <a:r>
              <a:rPr lang="en-US" dirty="0" err="1"/>
              <a:t>là</a:t>
            </a:r>
            <a:r>
              <a:rPr lang="en-US" dirty="0"/>
              <a:t> skip gram: </a:t>
            </a:r>
            <a:r>
              <a:rPr lang="en-US" dirty="0" err="1"/>
              <a:t>dự</a:t>
            </a:r>
            <a:r>
              <a:rPr lang="en-US" dirty="0"/>
              <a:t> </a:t>
            </a:r>
            <a:r>
              <a:rPr lang="en-US" dirty="0" err="1"/>
              <a:t>đoán</a:t>
            </a:r>
            <a:r>
              <a:rPr lang="en-US" dirty="0"/>
              <a:t> </a:t>
            </a:r>
            <a:r>
              <a:rPr lang="en-US" dirty="0" err="1"/>
              <a:t>các</a:t>
            </a:r>
            <a:r>
              <a:rPr lang="en-US" dirty="0"/>
              <a:t> vector </a:t>
            </a:r>
            <a:r>
              <a:rPr lang="en-US" dirty="0" err="1"/>
              <a:t>ngữ</a:t>
            </a:r>
            <a:r>
              <a:rPr lang="en-US" dirty="0"/>
              <a:t> </a:t>
            </a:r>
            <a:r>
              <a:rPr lang="en-US" dirty="0" err="1"/>
              <a:t>cảnh</a:t>
            </a:r>
            <a:r>
              <a:rPr lang="en-US" dirty="0"/>
              <a:t> </a:t>
            </a:r>
            <a:r>
              <a:rPr lang="en-US" dirty="0" err="1"/>
              <a:t>xung</a:t>
            </a:r>
            <a:r>
              <a:rPr lang="en-US" dirty="0"/>
              <a:t> </a:t>
            </a:r>
            <a:r>
              <a:rPr lang="en-US" dirty="0" err="1"/>
              <a:t>quanh</a:t>
            </a:r>
            <a:r>
              <a:rPr lang="en-US" dirty="0"/>
              <a:t> </a:t>
            </a:r>
            <a:r>
              <a:rPr lang="en-US" dirty="0" err="1"/>
              <a:t>khi</a:t>
            </a:r>
            <a:r>
              <a:rPr lang="en-US" dirty="0"/>
              <a:t> </a:t>
            </a:r>
            <a:r>
              <a:rPr lang="en-US" dirty="0" err="1"/>
              <a:t>biết</a:t>
            </a:r>
            <a:r>
              <a:rPr lang="en-US" dirty="0"/>
              <a:t> </a:t>
            </a:r>
            <a:r>
              <a:rPr lang="en-US" dirty="0" err="1"/>
              <a:t>từ</a:t>
            </a:r>
            <a:r>
              <a:rPr lang="en-US" dirty="0"/>
              <a:t> ở </a:t>
            </a:r>
            <a:r>
              <a:rPr lang="en-US" dirty="0" err="1"/>
              <a:t>giữa</a:t>
            </a:r>
            <a:r>
              <a:rPr lang="en-US" dirty="0"/>
              <a:t>.</a:t>
            </a:r>
          </a:p>
          <a:p>
            <a:endParaRPr lang="en-US" dirty="0"/>
          </a:p>
          <a:p>
            <a:r>
              <a:rPr lang="en-US" dirty="0" err="1"/>
              <a:t>Mô</a:t>
            </a:r>
            <a:r>
              <a:rPr lang="en-US" dirty="0"/>
              <a:t> </a:t>
            </a:r>
            <a:r>
              <a:rPr lang="en-US" dirty="0" err="1"/>
              <a:t>hình</a:t>
            </a:r>
            <a:r>
              <a:rPr lang="en-US" dirty="0"/>
              <a:t> continuous Bag of Word (CBOW): </a:t>
            </a:r>
            <a:r>
              <a:rPr lang="en-US" dirty="0" err="1"/>
              <a:t>dự</a:t>
            </a:r>
            <a:r>
              <a:rPr lang="en-US" dirty="0"/>
              <a:t> </a:t>
            </a:r>
            <a:r>
              <a:rPr lang="en-US" dirty="0" err="1"/>
              <a:t>đoán</a:t>
            </a:r>
            <a:r>
              <a:rPr lang="en-US" dirty="0"/>
              <a:t> </a:t>
            </a:r>
            <a:r>
              <a:rPr lang="en-US" dirty="0" err="1"/>
              <a:t>từ</a:t>
            </a:r>
            <a:r>
              <a:rPr lang="en-US" dirty="0"/>
              <a:t> ở </a:t>
            </a:r>
            <a:r>
              <a:rPr lang="en-US" dirty="0" err="1"/>
              <a:t>giữa</a:t>
            </a:r>
            <a:r>
              <a:rPr lang="en-US" dirty="0"/>
              <a:t> </a:t>
            </a:r>
            <a:r>
              <a:rPr lang="en-US" dirty="0" err="1"/>
              <a:t>khi</a:t>
            </a:r>
            <a:r>
              <a:rPr lang="en-US" dirty="0"/>
              <a:t> </a:t>
            </a:r>
            <a:r>
              <a:rPr lang="en-US" dirty="0" err="1"/>
              <a:t>biết</a:t>
            </a:r>
            <a:r>
              <a:rPr lang="en-US" dirty="0"/>
              <a:t> </a:t>
            </a:r>
            <a:r>
              <a:rPr lang="en-US" dirty="0" err="1"/>
              <a:t>các</a:t>
            </a:r>
            <a:r>
              <a:rPr lang="en-US" dirty="0"/>
              <a:t> vector </a:t>
            </a:r>
            <a:r>
              <a:rPr lang="en-US" dirty="0" err="1"/>
              <a:t>ngữ</a:t>
            </a:r>
            <a:r>
              <a:rPr lang="en-US" dirty="0"/>
              <a:t> </a:t>
            </a:r>
            <a:r>
              <a:rPr lang="en-US" dirty="0" err="1"/>
              <a:t>cảnh</a:t>
            </a:r>
            <a:r>
              <a:rPr lang="en-US" dirty="0"/>
              <a:t> </a:t>
            </a:r>
            <a:r>
              <a:rPr lang="en-US" dirty="0" err="1"/>
              <a:t>xung</a:t>
            </a:r>
            <a:r>
              <a:rPr lang="en-US" dirty="0"/>
              <a:t> </a:t>
            </a:r>
            <a:r>
              <a:rPr lang="en-US" dirty="0" err="1"/>
              <a:t>quanh</a:t>
            </a:r>
            <a:endParaRPr lang="en-US" dirty="0"/>
          </a:p>
        </p:txBody>
      </p:sp>
      <p:pic>
        <p:nvPicPr>
          <p:cNvPr id="1026" name="Picture 2" descr="https://lena-voita.github.io/resources/lectures/word_emb/w2v/cbow_skip-mi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6473" y="2336800"/>
            <a:ext cx="4795870" cy="2599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95142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err="1"/>
              <a:t>Cách</a:t>
            </a:r>
            <a:r>
              <a:rPr lang="fr-FR" dirty="0"/>
              <a:t> </a:t>
            </a:r>
            <a:r>
              <a:rPr lang="fr-FR" dirty="0" err="1"/>
              <a:t>đánh</a:t>
            </a:r>
            <a:r>
              <a:rPr lang="fr-FR" dirty="0"/>
              <a:t> </a:t>
            </a:r>
            <a:r>
              <a:rPr lang="fr-FR" dirty="0" err="1"/>
              <a:t>giá</a:t>
            </a:r>
            <a:r>
              <a:rPr lang="fr-FR" dirty="0"/>
              <a:t> </a:t>
            </a:r>
            <a:r>
              <a:rPr lang="fr-FR" dirty="0" err="1"/>
              <a:t>word</a:t>
            </a:r>
            <a:r>
              <a:rPr lang="fr-FR" dirty="0"/>
              <a:t> </a:t>
            </a:r>
            <a:r>
              <a:rPr lang="fr-FR" dirty="0" err="1"/>
              <a:t>embeddings</a:t>
            </a:r>
            <a:endParaRPr lang="en-US" dirty="0"/>
          </a:p>
        </p:txBody>
      </p:sp>
      <p:sp>
        <p:nvSpPr>
          <p:cNvPr id="4" name="Text Placeholder 3"/>
          <p:cNvSpPr>
            <a:spLocks noGrp="1"/>
          </p:cNvSpPr>
          <p:nvPr>
            <p:ph type="body" idx="1"/>
          </p:nvPr>
        </p:nvSpPr>
        <p:spPr/>
        <p:txBody>
          <a:bodyPr/>
          <a:lstStyle/>
          <a:p>
            <a:r>
              <a:rPr lang="en-US" dirty="0" err="1"/>
              <a:t>Đánh</a:t>
            </a:r>
            <a:r>
              <a:rPr lang="en-US" dirty="0"/>
              <a:t> </a:t>
            </a:r>
            <a:r>
              <a:rPr lang="en-US" dirty="0" err="1"/>
              <a:t>giá</a:t>
            </a:r>
            <a:r>
              <a:rPr lang="en-US" dirty="0"/>
              <a:t> intrinsic: </a:t>
            </a:r>
            <a:r>
              <a:rPr lang="en-US" dirty="0" err="1"/>
              <a:t>đánh</a:t>
            </a:r>
            <a:r>
              <a:rPr lang="en-US" dirty="0"/>
              <a:t> </a:t>
            </a:r>
            <a:r>
              <a:rPr lang="en-US" dirty="0" err="1"/>
              <a:t>giá</a:t>
            </a:r>
            <a:r>
              <a:rPr lang="en-US" dirty="0"/>
              <a:t> </a:t>
            </a:r>
            <a:r>
              <a:rPr lang="en-US" dirty="0" err="1"/>
              <a:t>mức</a:t>
            </a:r>
            <a:r>
              <a:rPr lang="en-US" dirty="0"/>
              <a:t> </a:t>
            </a:r>
            <a:r>
              <a:rPr lang="en-US" dirty="0" err="1"/>
              <a:t>độ</a:t>
            </a:r>
            <a:r>
              <a:rPr lang="en-US" dirty="0"/>
              <a:t> word </a:t>
            </a:r>
            <a:r>
              <a:rPr lang="en-US" dirty="0" err="1"/>
              <a:t>embeddings</a:t>
            </a:r>
            <a:r>
              <a:rPr lang="en-US" dirty="0"/>
              <a:t> </a:t>
            </a:r>
            <a:r>
              <a:rPr lang="en-US" dirty="0" err="1"/>
              <a:t>hiểu</a:t>
            </a:r>
            <a:r>
              <a:rPr lang="en-US" dirty="0"/>
              <a:t> </a:t>
            </a:r>
            <a:r>
              <a:rPr lang="en-US" dirty="0" err="1"/>
              <a:t>về</a:t>
            </a:r>
            <a:r>
              <a:rPr lang="en-US" dirty="0"/>
              <a:t> ý </a:t>
            </a:r>
            <a:r>
              <a:rPr lang="en-US" dirty="0" err="1"/>
              <a:t>nghĩa</a:t>
            </a:r>
            <a:r>
              <a:rPr lang="en-US" dirty="0"/>
              <a:t> </a:t>
            </a:r>
            <a:r>
              <a:rPr lang="en-US" dirty="0" err="1"/>
              <a:t>từ</a:t>
            </a:r>
            <a:r>
              <a:rPr lang="en-US" dirty="0"/>
              <a:t>, </a:t>
            </a:r>
            <a:r>
              <a:rPr lang="en-US" dirty="0" err="1"/>
              <a:t>dựa</a:t>
            </a:r>
            <a:r>
              <a:rPr lang="en-US" dirty="0"/>
              <a:t> </a:t>
            </a:r>
            <a:r>
              <a:rPr lang="en-US" dirty="0" err="1"/>
              <a:t>trên</a:t>
            </a:r>
            <a:r>
              <a:rPr lang="en-US" dirty="0"/>
              <a:t> </a:t>
            </a:r>
            <a:r>
              <a:rPr lang="en-US" dirty="0" err="1"/>
              <a:t>độ</a:t>
            </a:r>
            <a:r>
              <a:rPr lang="en-US" dirty="0"/>
              <a:t> </a:t>
            </a:r>
            <a:r>
              <a:rPr lang="en-US" dirty="0" err="1"/>
              <a:t>tương</a:t>
            </a:r>
            <a:r>
              <a:rPr lang="en-US" dirty="0"/>
              <a:t> </a:t>
            </a:r>
            <a:r>
              <a:rPr lang="en-US" dirty="0" err="1"/>
              <a:t>tự</a:t>
            </a:r>
            <a:r>
              <a:rPr lang="en-US" dirty="0"/>
              <a:t> </a:t>
            </a:r>
            <a:r>
              <a:rPr lang="en-US" dirty="0" err="1"/>
              <a:t>của</a:t>
            </a:r>
            <a:r>
              <a:rPr lang="en-US" dirty="0"/>
              <a:t> </a:t>
            </a:r>
            <a:r>
              <a:rPr lang="en-US" dirty="0" err="1"/>
              <a:t>các</a:t>
            </a:r>
            <a:r>
              <a:rPr lang="en-US" dirty="0"/>
              <a:t> </a:t>
            </a:r>
            <a:r>
              <a:rPr lang="en-US" dirty="0" err="1"/>
              <a:t>từ</a:t>
            </a:r>
            <a:r>
              <a:rPr lang="en-US" dirty="0"/>
              <a:t> </a:t>
            </a:r>
            <a:r>
              <a:rPr lang="en-US" dirty="0" err="1"/>
              <a:t>có</a:t>
            </a:r>
            <a:r>
              <a:rPr lang="en-US" dirty="0"/>
              <a:t> ý </a:t>
            </a:r>
            <a:r>
              <a:rPr lang="en-US" dirty="0" err="1"/>
              <a:t>nghĩa</a:t>
            </a:r>
            <a:r>
              <a:rPr lang="en-US" dirty="0"/>
              <a:t> </a:t>
            </a:r>
            <a:r>
              <a:rPr lang="en-US" dirty="0" err="1"/>
              <a:t>tương</a:t>
            </a:r>
            <a:r>
              <a:rPr lang="en-US" dirty="0"/>
              <a:t> </a:t>
            </a:r>
            <a:r>
              <a:rPr lang="en-US" dirty="0" err="1"/>
              <a:t>đương</a:t>
            </a:r>
            <a:r>
              <a:rPr lang="en-US" dirty="0"/>
              <a:t>.</a:t>
            </a:r>
          </a:p>
          <a:p>
            <a:endParaRPr lang="en-US" dirty="0"/>
          </a:p>
          <a:p>
            <a:r>
              <a:rPr lang="en-US" dirty="0" err="1"/>
              <a:t>Đánh</a:t>
            </a:r>
            <a:r>
              <a:rPr lang="en-US" dirty="0"/>
              <a:t> </a:t>
            </a:r>
            <a:r>
              <a:rPr lang="en-US" dirty="0" err="1"/>
              <a:t>giá</a:t>
            </a:r>
            <a:r>
              <a:rPr lang="en-US" dirty="0"/>
              <a:t> extrinsic: </a:t>
            </a:r>
            <a:r>
              <a:rPr lang="en-US" dirty="0" err="1"/>
              <a:t>sử</a:t>
            </a:r>
            <a:r>
              <a:rPr lang="en-US" dirty="0"/>
              <a:t> </a:t>
            </a:r>
            <a:r>
              <a:rPr lang="en-US" dirty="0" err="1"/>
              <a:t>dụng</a:t>
            </a:r>
            <a:r>
              <a:rPr lang="en-US" dirty="0"/>
              <a:t> word </a:t>
            </a:r>
            <a:r>
              <a:rPr lang="en-US" dirty="0" err="1"/>
              <a:t>embeddings</a:t>
            </a:r>
            <a:r>
              <a:rPr lang="en-US" dirty="0"/>
              <a:t> </a:t>
            </a:r>
            <a:r>
              <a:rPr lang="en-US" dirty="0" err="1"/>
              <a:t>đã</a:t>
            </a:r>
            <a:r>
              <a:rPr lang="en-US" dirty="0"/>
              <a:t> </a:t>
            </a:r>
            <a:r>
              <a:rPr lang="en-US" dirty="0" err="1"/>
              <a:t>được</a:t>
            </a:r>
            <a:r>
              <a:rPr lang="en-US" dirty="0"/>
              <a:t> </a:t>
            </a:r>
            <a:r>
              <a:rPr lang="en-US" dirty="0" err="1"/>
              <a:t>huấn</a:t>
            </a:r>
            <a:r>
              <a:rPr lang="en-US" dirty="0"/>
              <a:t> </a:t>
            </a:r>
            <a:r>
              <a:rPr lang="en-US" dirty="0" err="1"/>
              <a:t>luyện</a:t>
            </a:r>
            <a:r>
              <a:rPr lang="en-US" dirty="0"/>
              <a:t> </a:t>
            </a:r>
            <a:r>
              <a:rPr lang="en-US" dirty="0" err="1"/>
              <a:t>cho</a:t>
            </a:r>
            <a:r>
              <a:rPr lang="en-US" dirty="0"/>
              <a:t> </a:t>
            </a:r>
            <a:r>
              <a:rPr lang="en-US" dirty="0" err="1"/>
              <a:t>các</a:t>
            </a:r>
            <a:r>
              <a:rPr lang="en-US" dirty="0"/>
              <a:t> </a:t>
            </a:r>
            <a:r>
              <a:rPr lang="en-US" dirty="0" err="1"/>
              <a:t>tác</a:t>
            </a:r>
            <a:r>
              <a:rPr lang="en-US" dirty="0"/>
              <a:t> </a:t>
            </a:r>
            <a:r>
              <a:rPr lang="en-US" dirty="0" err="1"/>
              <a:t>vụ</a:t>
            </a:r>
            <a:r>
              <a:rPr lang="en-US" dirty="0"/>
              <a:t> </a:t>
            </a:r>
            <a:r>
              <a:rPr lang="en-US" dirty="0" err="1"/>
              <a:t>thực</a:t>
            </a:r>
            <a:r>
              <a:rPr lang="en-US" dirty="0"/>
              <a:t> </a:t>
            </a:r>
            <a:r>
              <a:rPr lang="en-US" dirty="0" err="1"/>
              <a:t>tế</a:t>
            </a:r>
            <a:r>
              <a:rPr lang="en-US" dirty="0"/>
              <a:t>. </a:t>
            </a:r>
            <a:r>
              <a:rPr lang="en-US" dirty="0" err="1"/>
              <a:t>Huấn</a:t>
            </a:r>
            <a:r>
              <a:rPr lang="en-US" dirty="0"/>
              <a:t> </a:t>
            </a:r>
            <a:r>
              <a:rPr lang="en-US" dirty="0" err="1"/>
              <a:t>luyện</a:t>
            </a:r>
            <a:r>
              <a:rPr lang="en-US" dirty="0"/>
              <a:t> </a:t>
            </a:r>
            <a:r>
              <a:rPr lang="en-US" dirty="0" err="1"/>
              <a:t>nhiều</a:t>
            </a:r>
            <a:r>
              <a:rPr lang="en-US" dirty="0"/>
              <a:t> </a:t>
            </a:r>
            <a:r>
              <a:rPr lang="en-US" dirty="0" err="1"/>
              <a:t>tác</a:t>
            </a:r>
            <a:r>
              <a:rPr lang="en-US" dirty="0"/>
              <a:t> </a:t>
            </a:r>
            <a:r>
              <a:rPr lang="en-US" dirty="0" err="1"/>
              <a:t>vụ</a:t>
            </a:r>
            <a:r>
              <a:rPr lang="en-US" dirty="0"/>
              <a:t> </a:t>
            </a:r>
            <a:r>
              <a:rPr lang="en-US" dirty="0" err="1"/>
              <a:t>với</a:t>
            </a:r>
            <a:r>
              <a:rPr lang="en-US" dirty="0"/>
              <a:t> </a:t>
            </a:r>
            <a:r>
              <a:rPr lang="en-US" dirty="0" err="1"/>
              <a:t>các</a:t>
            </a:r>
            <a:r>
              <a:rPr lang="en-US" dirty="0"/>
              <a:t> embedding </a:t>
            </a:r>
            <a:r>
              <a:rPr lang="en-US" dirty="0" err="1"/>
              <a:t>khác</a:t>
            </a:r>
            <a:r>
              <a:rPr lang="en-US" dirty="0"/>
              <a:t> </a:t>
            </a:r>
            <a:r>
              <a:rPr lang="en-US" dirty="0" err="1"/>
              <a:t>nhau</a:t>
            </a:r>
            <a:r>
              <a:rPr lang="en-US" dirty="0"/>
              <a:t> </a:t>
            </a:r>
            <a:r>
              <a:rPr lang="en-US" dirty="0" err="1"/>
              <a:t>rồi</a:t>
            </a:r>
            <a:r>
              <a:rPr lang="en-US" dirty="0"/>
              <a:t> </a:t>
            </a:r>
            <a:r>
              <a:rPr lang="en-US" dirty="0" err="1"/>
              <a:t>đánh</a:t>
            </a:r>
            <a:r>
              <a:rPr lang="en-US" dirty="0"/>
              <a:t> </a:t>
            </a:r>
            <a:r>
              <a:rPr lang="en-US" dirty="0" err="1"/>
              <a:t>giá</a:t>
            </a:r>
            <a:r>
              <a:rPr lang="en-US" dirty="0"/>
              <a:t> </a:t>
            </a:r>
            <a:r>
              <a:rPr lang="en-US" dirty="0" err="1"/>
              <a:t>kết</a:t>
            </a:r>
            <a:r>
              <a:rPr lang="en-US" dirty="0"/>
              <a:t> </a:t>
            </a:r>
            <a:r>
              <a:rPr lang="en-US" dirty="0" err="1"/>
              <a:t>quả</a:t>
            </a:r>
            <a:endParaRPr lang="en-US" dirty="0"/>
          </a:p>
        </p:txBody>
      </p:sp>
      <p:pic>
        <p:nvPicPr>
          <p:cNvPr id="2050" name="Picture 2" descr="https://lena-voita.github.io/resources/lectures/word_emb/analysis/frog-mi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59214" y="2570456"/>
            <a:ext cx="4593406" cy="2188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10855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vi-VN" dirty="0"/>
              <a:t>Phần </a:t>
            </a:r>
            <a:r>
              <a:rPr lang="en-US" dirty="0"/>
              <a:t>3</a:t>
            </a:r>
            <a:r>
              <a:rPr lang="vi-VN" dirty="0"/>
              <a:t>: </a:t>
            </a:r>
            <a:r>
              <a:rPr lang="en-US" dirty="0" err="1"/>
              <a:t>Mô</a:t>
            </a:r>
            <a:r>
              <a:rPr lang="en-US" dirty="0"/>
              <a:t> </a:t>
            </a:r>
            <a:r>
              <a:rPr lang="en-US" dirty="0" err="1"/>
              <a:t>hình</a:t>
            </a:r>
            <a:r>
              <a:rPr lang="en-US" dirty="0"/>
              <a:t> </a:t>
            </a:r>
            <a:r>
              <a:rPr lang="en-US" dirty="0" err="1"/>
              <a:t>ngôn</a:t>
            </a:r>
            <a:r>
              <a:rPr lang="en-US" dirty="0"/>
              <a:t> </a:t>
            </a:r>
            <a:r>
              <a:rPr lang="en-US" dirty="0" err="1"/>
              <a:t>ngữ</a:t>
            </a:r>
            <a:endParaRPr lang="en-US" dirty="0"/>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p:txBody>
          <a:bodyPr/>
          <a:lstStyle/>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18982357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err="1"/>
              <a:t>Mô</a:t>
            </a:r>
            <a:r>
              <a:rPr lang="en-US" dirty="0"/>
              <a:t> </a:t>
            </a:r>
            <a:r>
              <a:rPr lang="en-US" dirty="0" err="1"/>
              <a:t>hình</a:t>
            </a:r>
            <a:r>
              <a:rPr lang="en-US" dirty="0"/>
              <a:t> </a:t>
            </a:r>
            <a:r>
              <a:rPr lang="en-US" dirty="0" err="1"/>
              <a:t>ngôn</a:t>
            </a:r>
            <a:r>
              <a:rPr lang="en-US" dirty="0"/>
              <a:t> </a:t>
            </a:r>
            <a:r>
              <a:rPr lang="en-US" dirty="0" err="1"/>
              <a:t>ngữ</a:t>
            </a:r>
            <a:endParaRPr lang="en-US" dirty="0"/>
          </a:p>
        </p:txBody>
      </p:sp>
      <p:sp>
        <p:nvSpPr>
          <p:cNvPr id="7" name="Text Placeholder 6"/>
          <p:cNvSpPr>
            <a:spLocks noGrp="1"/>
          </p:cNvSpPr>
          <p:nvPr>
            <p:ph type="body" idx="1"/>
          </p:nvPr>
        </p:nvSpPr>
        <p:spPr/>
        <p:txBody>
          <a:bodyPr/>
          <a:lstStyle/>
          <a:p>
            <a:r>
              <a:rPr lang="en-US" dirty="0" err="1"/>
              <a:t>Mô</a:t>
            </a:r>
            <a:r>
              <a:rPr lang="en-US" dirty="0"/>
              <a:t> </a:t>
            </a:r>
            <a:r>
              <a:rPr lang="en-US" dirty="0" err="1"/>
              <a:t>hình</a:t>
            </a:r>
            <a:r>
              <a:rPr lang="en-US" dirty="0"/>
              <a:t> </a:t>
            </a:r>
            <a:r>
              <a:rPr lang="en-US" dirty="0" err="1"/>
              <a:t>ngôn</a:t>
            </a:r>
            <a:r>
              <a:rPr lang="en-US" dirty="0"/>
              <a:t> </a:t>
            </a:r>
            <a:r>
              <a:rPr lang="en-US" dirty="0" err="1"/>
              <a:t>ngữ</a:t>
            </a:r>
            <a:r>
              <a:rPr lang="en-US" dirty="0"/>
              <a:t> </a:t>
            </a:r>
            <a:r>
              <a:rPr lang="en-US" dirty="0" err="1"/>
              <a:t>dự</a:t>
            </a:r>
            <a:r>
              <a:rPr lang="en-US" dirty="0"/>
              <a:t> </a:t>
            </a:r>
            <a:r>
              <a:rPr lang="en-US" dirty="0" err="1"/>
              <a:t>đoán</a:t>
            </a:r>
            <a:r>
              <a:rPr lang="en-US" dirty="0"/>
              <a:t> </a:t>
            </a:r>
            <a:r>
              <a:rPr lang="en-US" dirty="0" err="1"/>
              <a:t>từ</a:t>
            </a:r>
            <a:r>
              <a:rPr lang="en-US" dirty="0"/>
              <a:t> </a:t>
            </a:r>
            <a:r>
              <a:rPr lang="en-US" dirty="0" err="1"/>
              <a:t>tiếp</a:t>
            </a:r>
            <a:r>
              <a:rPr lang="en-US" dirty="0"/>
              <a:t> </a:t>
            </a:r>
            <a:r>
              <a:rPr lang="en-US" dirty="0" err="1"/>
              <a:t>theo</a:t>
            </a:r>
            <a:r>
              <a:rPr lang="en-US" dirty="0"/>
              <a:t> </a:t>
            </a:r>
            <a:r>
              <a:rPr lang="en-US" dirty="0" err="1"/>
              <a:t>trong</a:t>
            </a:r>
            <a:r>
              <a:rPr lang="en-US" dirty="0"/>
              <a:t> </a:t>
            </a:r>
            <a:r>
              <a:rPr lang="en-US" dirty="0" err="1"/>
              <a:t>chuỗi</a:t>
            </a:r>
            <a:r>
              <a:rPr lang="en-US" dirty="0"/>
              <a:t> </a:t>
            </a:r>
            <a:r>
              <a:rPr lang="en-US" dirty="0" err="1"/>
              <a:t>từ</a:t>
            </a:r>
            <a:r>
              <a:rPr lang="en-US" dirty="0"/>
              <a:t>.</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pic>
        <p:nvPicPr>
          <p:cNvPr id="3074" name="Picture 2" descr="mô hình đồ họa-dự đoán-ngôn ngữ-mô hìn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7061" y="1642609"/>
            <a:ext cx="5743575" cy="1809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69779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Cấu</a:t>
            </a:r>
            <a:r>
              <a:rPr lang="en-US" dirty="0"/>
              <a:t> </a:t>
            </a:r>
            <a:r>
              <a:rPr lang="en-US" dirty="0" err="1"/>
              <a:t>trúc</a:t>
            </a:r>
            <a:r>
              <a:rPr lang="en-US" dirty="0"/>
              <a:t> </a:t>
            </a:r>
            <a:r>
              <a:rPr lang="en-US" dirty="0" err="1"/>
              <a:t>tổng</a:t>
            </a:r>
            <a:r>
              <a:rPr lang="en-US" dirty="0"/>
              <a:t> </a:t>
            </a:r>
            <a:r>
              <a:rPr lang="en-US" dirty="0" err="1"/>
              <a:t>quát</a:t>
            </a:r>
            <a:endParaRPr lang="en-US" dirty="0"/>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p:txBody>
              <a:bodyPr/>
              <a:lstStyle/>
              <a:p>
                <a:r>
                  <a:rPr lang="en-US" dirty="0"/>
                  <a:t>Xác </a:t>
                </a:r>
                <a:r>
                  <a:rPr lang="en-US" dirty="0" err="1"/>
                  <a:t>xuất</a:t>
                </a:r>
                <a:r>
                  <a:rPr lang="en-US" dirty="0"/>
                  <a:t> </a:t>
                </a:r>
                <a:r>
                  <a:rPr lang="en-US" dirty="0" err="1"/>
                  <a:t>của</a:t>
                </a:r>
                <a:r>
                  <a:rPr lang="en-US" dirty="0"/>
                  <a:t> </a:t>
                </a:r>
                <a:r>
                  <a:rPr lang="en-US" dirty="0" err="1"/>
                  <a:t>một</a:t>
                </a:r>
                <a:r>
                  <a:rPr lang="en-US" dirty="0"/>
                  <a:t> </a:t>
                </a:r>
                <a:r>
                  <a:rPr lang="en-US" dirty="0" err="1"/>
                  <a:t>câu</a:t>
                </a:r>
                <a:r>
                  <a:rPr lang="en-US" dirty="0"/>
                  <a:t>:</a:t>
                </a:r>
              </a:p>
              <a:p>
                <a:pPr marL="114300" indent="0">
                  <a:buNone/>
                </a:pPr>
                <a:r>
                  <a:rPr lang="en-US" dirty="0" err="1"/>
                  <a:t>Với</a:t>
                </a:r>
                <a:r>
                  <a:rPr lang="en-US" dirty="0"/>
                  <a:t>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oMath>
                </a14:m>
                <a:r>
                  <a:rPr lang="en-US" dirty="0"/>
                  <a:t> </a:t>
                </a:r>
                <a:r>
                  <a:rPr lang="en-US" dirty="0" err="1"/>
                  <a:t>là</a:t>
                </a:r>
                <a:r>
                  <a:rPr lang="en-US" dirty="0"/>
                  <a:t> tokens </a:t>
                </a:r>
                <a:r>
                  <a:rPr lang="en-US" dirty="0" err="1"/>
                  <a:t>trong</a:t>
                </a:r>
                <a:r>
                  <a:rPr lang="en-US" dirty="0"/>
                  <a:t> </a:t>
                </a:r>
                <a:r>
                  <a:rPr lang="en-US" dirty="0" err="1"/>
                  <a:t>một</a:t>
                </a:r>
                <a:r>
                  <a:rPr lang="en-US" dirty="0"/>
                  <a:t> </a:t>
                </a:r>
                <a:r>
                  <a:rPr lang="en-US" dirty="0" err="1"/>
                  <a:t>câu</a:t>
                </a:r>
                <a:r>
                  <a:rPr lang="en-US" dirty="0"/>
                  <a:t>. </a:t>
                </a:r>
                <a14:m>
                  <m:oMath xmlns:m="http://schemas.openxmlformats.org/officeDocument/2006/math">
                    <m:r>
                      <a:rPr lang="en-US" b="0" i="1" smtClean="0">
                        <a:latin typeface="Cambria Math" panose="02040503050406030204" pitchFamily="18" charset="0"/>
                      </a:rPr>
                      <m:t>𝑃</m:t>
                    </m:r>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𝑛</m:t>
                        </m:r>
                      </m:sub>
                    </m:sSub>
                    <m:r>
                      <a:rPr lang="en-US" b="0" i="1" smtClean="0">
                        <a:latin typeface="Cambria Math" panose="02040503050406030204" pitchFamily="18" charset="0"/>
                      </a:rPr>
                      <m:t>)</m:t>
                    </m:r>
                  </m:oMath>
                </a14:m>
                <a:r>
                  <a:rPr lang="en-US" dirty="0"/>
                  <a:t> </a:t>
                </a:r>
                <a:r>
                  <a:rPr lang="en-US" dirty="0" err="1"/>
                  <a:t>là</a:t>
                </a:r>
                <a:r>
                  <a:rPr lang="en-US" dirty="0"/>
                  <a:t> </a:t>
                </a:r>
                <a:r>
                  <a:rPr lang="en-US" dirty="0" err="1"/>
                  <a:t>xác</a:t>
                </a:r>
                <a:r>
                  <a:rPr lang="en-US" dirty="0"/>
                  <a:t> </a:t>
                </a:r>
                <a:r>
                  <a:rPr lang="en-US" dirty="0" err="1"/>
                  <a:t>suất</a:t>
                </a:r>
                <a:r>
                  <a:rPr lang="en-US" dirty="0"/>
                  <a:t> </a:t>
                </a:r>
                <a:r>
                  <a:rPr lang="en-US" dirty="0" err="1"/>
                  <a:t>để</a:t>
                </a:r>
                <a:r>
                  <a:rPr lang="en-US" dirty="0"/>
                  <a:t> </a:t>
                </a:r>
                <a:r>
                  <a:rPr lang="en-US" dirty="0" err="1"/>
                  <a:t>câu</a:t>
                </a:r>
                <a:r>
                  <a:rPr lang="en-US" dirty="0"/>
                  <a:t> </a:t>
                </a:r>
                <a:r>
                  <a:rPr lang="en-US" dirty="0" err="1"/>
                  <a:t>này</a:t>
                </a:r>
                <a:r>
                  <a:rPr lang="en-US" dirty="0"/>
                  <a:t> </a:t>
                </a:r>
                <a:r>
                  <a:rPr lang="en-US" dirty="0" err="1"/>
                  <a:t>xuất</a:t>
                </a:r>
                <a:r>
                  <a:rPr lang="en-US" dirty="0"/>
                  <a:t> </a:t>
                </a:r>
                <a:r>
                  <a:rPr lang="en-US" dirty="0" err="1"/>
                  <a:t>hiện</a:t>
                </a:r>
                <a:r>
                  <a:rPr lang="en-US" dirty="0"/>
                  <a:t>. </a:t>
                </a:r>
                <a:r>
                  <a:rPr lang="en-US" dirty="0" err="1"/>
                  <a:t>Sử</a:t>
                </a:r>
                <a:r>
                  <a:rPr lang="en-US" dirty="0"/>
                  <a:t> </a:t>
                </a:r>
                <a:r>
                  <a:rPr lang="en-US" dirty="0" err="1"/>
                  <a:t>dụng</a:t>
                </a:r>
                <a:r>
                  <a:rPr lang="en-US" dirty="0"/>
                  <a:t> </a:t>
                </a:r>
                <a:r>
                  <a:rPr lang="en-US" dirty="0" err="1"/>
                  <a:t>quy</a:t>
                </a:r>
                <a:r>
                  <a:rPr lang="en-US" dirty="0"/>
                  <a:t> </a:t>
                </a:r>
                <a:r>
                  <a:rPr lang="en-US" dirty="0" err="1"/>
                  <a:t>luật</a:t>
                </a:r>
                <a:r>
                  <a:rPr lang="en-US" dirty="0"/>
                  <a:t> </a:t>
                </a:r>
                <a:r>
                  <a:rPr lang="en-US" dirty="0" err="1"/>
                  <a:t>chuỗi</a:t>
                </a:r>
                <a:r>
                  <a:rPr lang="en-US" dirty="0"/>
                  <a:t> </a:t>
                </a:r>
                <a:r>
                  <a:rPr lang="en-US" dirty="0" err="1"/>
                  <a:t>của</a:t>
                </a:r>
                <a:r>
                  <a:rPr lang="en-US" dirty="0"/>
                  <a:t> </a:t>
                </a:r>
                <a:r>
                  <a:rPr lang="en-US" dirty="0" err="1"/>
                  <a:t>xác</a:t>
                </a:r>
                <a:r>
                  <a:rPr lang="en-US" dirty="0"/>
                  <a:t> </a:t>
                </a:r>
                <a:r>
                  <a:rPr lang="en-US" dirty="0" err="1"/>
                  <a:t>suất</a:t>
                </a:r>
                <a:r>
                  <a:rPr lang="en-US" dirty="0"/>
                  <a:t> </a:t>
                </a:r>
                <a:r>
                  <a:rPr lang="en-US" dirty="0" err="1"/>
                  <a:t>thống</a:t>
                </a:r>
                <a:r>
                  <a:rPr lang="en-US" dirty="0"/>
                  <a:t> </a:t>
                </a:r>
                <a:r>
                  <a:rPr lang="en-US" dirty="0" err="1"/>
                  <a:t>kê</a:t>
                </a:r>
                <a:r>
                  <a:rPr lang="en-US" dirty="0"/>
                  <a:t>:</a:t>
                </a:r>
              </a:p>
              <a:p>
                <a:pPr marL="11430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𝑛</m:t>
                              </m:r>
                            </m:sub>
                          </m:sSub>
                        </m:e>
                      </m:d>
                      <m:r>
                        <a:rPr lang="en-US" b="0" i="1" smtClean="0">
                          <a:latin typeface="Cambria Math" panose="02040503050406030204" pitchFamily="18" charset="0"/>
                        </a:rPr>
                        <m:t>=</m:t>
                      </m:r>
                      <m:r>
                        <a:rPr lang="en-US" b="0" i="1" smtClean="0">
                          <a:latin typeface="Cambria Math" panose="02040503050406030204" pitchFamily="18" charset="0"/>
                        </a:rPr>
                        <m:t>𝑃</m:t>
                      </m:r>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e>
                      </m:d>
                      <m:r>
                        <a:rPr lang="en-US" b="0" i="1" smtClean="0">
                          <a:latin typeface="Cambria Math" panose="02040503050406030204" pitchFamily="18" charset="0"/>
                        </a:rPr>
                        <m:t>∗</m:t>
                      </m:r>
                      <m:r>
                        <a:rPr lang="en-US" b="0" i="1" smtClean="0">
                          <a:latin typeface="Cambria Math" panose="02040503050406030204" pitchFamily="18" charset="0"/>
                        </a:rPr>
                        <m:t>𝑃</m:t>
                      </m:r>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2</m:t>
                              </m:r>
                            </m:sub>
                          </m:sSub>
                        </m:e>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e>
                      </m:d>
                      <m:r>
                        <a:rPr lang="en-US" b="0" i="1" smtClean="0">
                          <a:latin typeface="Cambria Math" panose="02040503050406030204" pitchFamily="18" charset="0"/>
                        </a:rPr>
                        <m:t>∗</m:t>
                      </m:r>
                      <m:r>
                        <a:rPr lang="en-US" b="0" i="1" smtClean="0">
                          <a:latin typeface="Cambria Math" panose="02040503050406030204" pitchFamily="18" charset="0"/>
                        </a:rPr>
                        <m:t>𝑃</m:t>
                      </m:r>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3</m:t>
                              </m:r>
                            </m:sub>
                          </m:sSub>
                        </m:e>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2</m:t>
                              </m:r>
                            </m:sub>
                          </m:sSub>
                        </m:e>
                      </m:d>
                      <m:r>
                        <a:rPr lang="en-US" b="0" i="1" smtClean="0">
                          <a:latin typeface="Cambria Math" panose="02040503050406030204" pitchFamily="18" charset="0"/>
                        </a:rPr>
                        <m:t>∗…∗</m:t>
                      </m:r>
                      <m:r>
                        <a:rPr lang="en-US" b="0" i="1" smtClean="0">
                          <a:latin typeface="Cambria Math" panose="02040503050406030204" pitchFamily="18" charset="0"/>
                        </a:rPr>
                        <m:t>𝑃</m:t>
                      </m:r>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𝑛</m:t>
                              </m:r>
                            </m:sub>
                          </m:sSub>
                        </m:e>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𝑛</m:t>
                              </m:r>
                              <m:r>
                                <a:rPr lang="en-US" b="0" i="1" smtClean="0">
                                  <a:latin typeface="Cambria Math" panose="02040503050406030204" pitchFamily="18" charset="0"/>
                                </a:rPr>
                                <m:t>−1</m:t>
                              </m:r>
                            </m:sub>
                          </m:sSub>
                        </m:e>
                      </m:d>
                      <m:r>
                        <a:rPr lang="en-US" b="0" i="1" smtClean="0">
                          <a:latin typeface="Cambria Math" panose="02040503050406030204" pitchFamily="18" charset="0"/>
                        </a:rPr>
                        <m:t>=</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𝑡</m:t>
                          </m:r>
                          <m:r>
                            <a:rPr lang="en-US" b="0" i="1" smtClean="0">
                              <a:latin typeface="Cambria Math" panose="02040503050406030204" pitchFamily="18" charset="0"/>
                            </a:rPr>
                            <m:t>=1</m:t>
                          </m:r>
                        </m:sub>
                        <m:sup>
                          <m:r>
                            <a:rPr lang="en-US" b="0" i="1" smtClean="0">
                              <a:latin typeface="Cambria Math" panose="02040503050406030204" pitchFamily="18" charset="0"/>
                            </a:rPr>
                            <m:t>𝑛</m:t>
                          </m:r>
                        </m:sup>
                        <m:e>
                          <m:r>
                            <a:rPr lang="en-US" b="0" i="1" smtClean="0">
                              <a:latin typeface="Cambria Math" panose="02040503050406030204" pitchFamily="18" charset="0"/>
                            </a:rPr>
                            <m:t>𝑃</m:t>
                          </m:r>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𝑡</m:t>
                              </m:r>
                            </m:sub>
                          </m:sSub>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&lt;</m:t>
                          </m:r>
                          <m:r>
                            <a:rPr lang="en-US" b="0" i="1" smtClean="0">
                              <a:latin typeface="Cambria Math" panose="02040503050406030204" pitchFamily="18" charset="0"/>
                            </a:rPr>
                            <m:t>𝑡</m:t>
                          </m:r>
                          <m:r>
                            <a:rPr lang="en-US" b="0" i="1" smtClean="0">
                              <a:latin typeface="Cambria Math" panose="02040503050406030204" pitchFamily="18" charset="0"/>
                            </a:rPr>
                            <m:t>)</m:t>
                          </m:r>
                        </m:e>
                      </m:nary>
                    </m:oMath>
                  </m:oMathPara>
                </a14:m>
                <a:endParaRPr lang="en-US" dirty="0"/>
              </a:p>
              <a:p>
                <a:pPr marL="114300" indent="0">
                  <a:buNone/>
                </a:pPr>
                <a:endParaRPr lang="en-US"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blipFill>
                <a:blip r:embed="rId3"/>
                <a:stretch>
                  <a:fillRect/>
                </a:stretch>
              </a:blipFill>
            </p:spPr>
            <p:txBody>
              <a:bodyPr/>
              <a:lstStyle/>
              <a:p>
                <a:r>
                  <a:rPr lang="en-US">
                    <a:noFill/>
                  </a:rPr>
                  <a:t> </a:t>
                </a:r>
              </a:p>
            </p:txBody>
          </p:sp>
        </mc:Fallback>
      </mc:AlternateContent>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2501" y="3155743"/>
            <a:ext cx="6465898" cy="1172322"/>
          </a:xfrm>
          <a:prstGeom prst="rect">
            <a:avLst/>
          </a:prstGeom>
        </p:spPr>
      </p:pic>
    </p:spTree>
    <p:extLst>
      <p:ext uri="{BB962C8B-B14F-4D97-AF65-F5344CB8AC3E}">
        <p14:creationId xmlns:p14="http://schemas.microsoft.com/office/powerpoint/2010/main" val="17149122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err="1"/>
              <a:t>Sáng</a:t>
            </a:r>
            <a:r>
              <a:rPr lang="en-US" dirty="0"/>
              <a:t> </a:t>
            </a:r>
            <a:r>
              <a:rPr lang="en-US" dirty="0" err="1"/>
              <a:t>tác</a:t>
            </a:r>
            <a:r>
              <a:rPr lang="en-US" dirty="0"/>
              <a:t> </a:t>
            </a:r>
            <a:r>
              <a:rPr lang="en-US" dirty="0" err="1"/>
              <a:t>văn</a:t>
            </a:r>
            <a:r>
              <a:rPr lang="en-US" dirty="0"/>
              <a:t> </a:t>
            </a:r>
            <a:r>
              <a:rPr lang="en-US" dirty="0" err="1"/>
              <a:t>sử</a:t>
            </a:r>
            <a:r>
              <a:rPr lang="en-US" dirty="0"/>
              <a:t> </a:t>
            </a:r>
            <a:r>
              <a:rPr lang="en-US" dirty="0" err="1"/>
              <a:t>dụng</a:t>
            </a:r>
            <a:r>
              <a:rPr lang="en-US" dirty="0"/>
              <a:t> </a:t>
            </a:r>
            <a:r>
              <a:rPr lang="en-US" dirty="0" err="1"/>
              <a:t>mô</a:t>
            </a:r>
            <a:r>
              <a:rPr lang="en-US" dirty="0"/>
              <a:t> </a:t>
            </a:r>
            <a:r>
              <a:rPr lang="en-US" dirty="0" err="1"/>
              <a:t>hình</a:t>
            </a:r>
            <a:r>
              <a:rPr lang="en-US" dirty="0"/>
              <a:t> </a:t>
            </a:r>
            <a:r>
              <a:rPr lang="en-US" dirty="0" err="1"/>
              <a:t>ngôn</a:t>
            </a:r>
            <a:r>
              <a:rPr lang="en-US" dirty="0"/>
              <a:t> </a:t>
            </a:r>
            <a:r>
              <a:rPr lang="en-US" dirty="0" err="1"/>
              <a:t>ngữ</a:t>
            </a:r>
            <a:endParaRPr lang="en-US" dirty="0"/>
          </a:p>
        </p:txBody>
      </p:sp>
      <p:sp>
        <p:nvSpPr>
          <p:cNvPr id="7" name="Text Placeholder 6"/>
          <p:cNvSpPr>
            <a:spLocks noGrp="1"/>
          </p:cNvSpPr>
          <p:nvPr>
            <p:ph type="body" idx="1"/>
          </p:nvPr>
        </p:nvSpPr>
        <p:spPr/>
        <p:txBody>
          <a:bodyPr/>
          <a:lstStyle/>
          <a:p>
            <a:pPr marL="114300" indent="0">
              <a:buNone/>
            </a:pPr>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a:p>
        </p:txBody>
      </p:sp>
      <p:pic>
        <p:nvPicPr>
          <p:cNvPr id="8" name="generation_exampl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96689" y="1159880"/>
            <a:ext cx="6749014" cy="2813304"/>
          </a:xfrm>
          <a:prstGeom prst="rect">
            <a:avLst/>
          </a:prstGeom>
        </p:spPr>
      </p:pic>
    </p:spTree>
    <p:extLst>
      <p:ext uri="{BB962C8B-B14F-4D97-AF65-F5344CB8AC3E}">
        <p14:creationId xmlns:p14="http://schemas.microsoft.com/office/powerpoint/2010/main" val="16114474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Mô</a:t>
            </a:r>
            <a:r>
              <a:rPr lang="en-US" dirty="0"/>
              <a:t> </a:t>
            </a:r>
            <a:r>
              <a:rPr lang="en-US" dirty="0" err="1"/>
              <a:t>hình</a:t>
            </a:r>
            <a:r>
              <a:rPr lang="en-US" dirty="0"/>
              <a:t> n-gram</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p:txBody>
              <a:bodyPr/>
              <a:lstStyle/>
              <a:p>
                <a:r>
                  <a:rPr lang="en-US" dirty="0"/>
                  <a:t>Với </a:t>
                </a:r>
                <a:r>
                  <a:rPr lang="en-US" dirty="0" err="1"/>
                  <a:t>công</a:t>
                </a:r>
                <a:r>
                  <a:rPr lang="en-US" dirty="0"/>
                  <a:t> </a:t>
                </a:r>
                <a:r>
                  <a:rPr lang="en-US" dirty="0" err="1"/>
                  <a:t>thức</a:t>
                </a:r>
                <a:r>
                  <a:rPr lang="en-US" dirty="0"/>
                  <a:t> </a:t>
                </a:r>
                <a:r>
                  <a:rPr lang="en-US" dirty="0" err="1"/>
                  <a:t>của</a:t>
                </a:r>
                <a:r>
                  <a:rPr lang="en-US" dirty="0"/>
                  <a:t> </a:t>
                </a:r>
                <a:r>
                  <a:rPr lang="en-US" dirty="0" err="1"/>
                  <a:t>mô</a:t>
                </a:r>
                <a:r>
                  <a:rPr lang="en-US" dirty="0"/>
                  <a:t> </a:t>
                </a:r>
                <a:r>
                  <a:rPr lang="en-US" dirty="0" err="1"/>
                  <a:t>hình</a:t>
                </a:r>
                <a:r>
                  <a:rPr lang="en-US" dirty="0"/>
                  <a:t> </a:t>
                </a:r>
                <a:r>
                  <a:rPr lang="en-US" dirty="0" err="1"/>
                  <a:t>ngôn</a:t>
                </a:r>
                <a:r>
                  <a:rPr lang="en-US" dirty="0"/>
                  <a:t> </a:t>
                </a:r>
                <a:r>
                  <a:rPr lang="en-US" dirty="0" err="1"/>
                  <a:t>ngữ</a:t>
                </a:r>
                <a:r>
                  <a:rPr lang="en-US" dirty="0"/>
                  <a:t>, </a:t>
                </a:r>
                <a:r>
                  <a:rPr lang="en-US" dirty="0" err="1"/>
                  <a:t>làm</a:t>
                </a:r>
                <a:r>
                  <a:rPr lang="en-US" dirty="0"/>
                  <a:t> </a:t>
                </a:r>
                <a:r>
                  <a:rPr lang="en-US" dirty="0" err="1"/>
                  <a:t>cách</a:t>
                </a:r>
                <a:r>
                  <a:rPr lang="en-US" dirty="0"/>
                  <a:t> </a:t>
                </a:r>
                <a:r>
                  <a:rPr lang="en-US" dirty="0" err="1"/>
                  <a:t>nào</a:t>
                </a:r>
                <a:r>
                  <a:rPr lang="en-US" dirty="0"/>
                  <a:t> </a:t>
                </a:r>
                <a:r>
                  <a:rPr lang="en-US" dirty="0" err="1"/>
                  <a:t>để</a:t>
                </a:r>
                <a:r>
                  <a:rPr lang="en-US" dirty="0"/>
                  <a:t> </a:t>
                </a:r>
                <a:r>
                  <a:rPr lang="en-US" dirty="0" err="1"/>
                  <a:t>tính</a:t>
                </a:r>
                <a:r>
                  <a:rPr lang="en-US" dirty="0"/>
                  <a:t> </a:t>
                </a:r>
                <a14:m>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𝑛</m:t>
                            </m:r>
                          </m:sub>
                        </m:sSub>
                      </m:e>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𝑛</m:t>
                            </m:r>
                            <m:r>
                              <a:rPr lang="en-US" i="1">
                                <a:latin typeface="Cambria Math" panose="02040503050406030204" pitchFamily="18" charset="0"/>
                              </a:rPr>
                              <m:t>−1</m:t>
                            </m:r>
                          </m:sub>
                        </m:sSub>
                      </m:e>
                    </m:d>
                  </m:oMath>
                </a14:m>
                <a:r>
                  <a:rPr lang="en-US" dirty="0"/>
                  <a:t>, </a:t>
                </a:r>
                <a:r>
                  <a:rPr lang="en-US" dirty="0" err="1"/>
                  <a:t>là</a:t>
                </a:r>
                <a:r>
                  <a:rPr lang="en-US" dirty="0"/>
                  <a:t> </a:t>
                </a:r>
                <a:r>
                  <a:rPr lang="en-US" dirty="0" err="1"/>
                  <a:t>xác</a:t>
                </a:r>
                <a:r>
                  <a:rPr lang="en-US" dirty="0"/>
                  <a:t> </a:t>
                </a:r>
                <a:r>
                  <a:rPr lang="en-US" dirty="0" err="1"/>
                  <a:t>suất</a:t>
                </a:r>
                <a:r>
                  <a:rPr lang="en-US" dirty="0"/>
                  <a:t> </a:t>
                </a:r>
                <a:r>
                  <a:rPr lang="en-US" dirty="0" err="1"/>
                  <a:t>của</a:t>
                </a:r>
                <a:r>
                  <a:rPr lang="en-US" dirty="0"/>
                  <a:t> </a:t>
                </a:r>
                <a:r>
                  <a:rPr lang="en-US" dirty="0" err="1"/>
                  <a:t>từ</a:t>
                </a:r>
                <a:r>
                  <a:rPr lang="en-US" dirty="0"/>
                  <a:t> </a:t>
                </a:r>
                <a:r>
                  <a:rPr lang="en-US" dirty="0" err="1"/>
                  <a:t>tiếp</a:t>
                </a:r>
                <a:r>
                  <a:rPr lang="en-US" dirty="0"/>
                  <a:t> </a:t>
                </a:r>
                <a:r>
                  <a:rPr lang="en-US" dirty="0" err="1"/>
                  <a:t>theo</a:t>
                </a:r>
                <a:r>
                  <a:rPr lang="en-US" dirty="0"/>
                  <a:t> </a:t>
                </a:r>
                <a:r>
                  <a:rPr lang="en-US" dirty="0" err="1"/>
                  <a:t>khi</a:t>
                </a:r>
                <a:r>
                  <a:rPr lang="en-US" dirty="0"/>
                  <a:t> </a:t>
                </a:r>
                <a:r>
                  <a:rPr lang="en-US" dirty="0" err="1"/>
                  <a:t>biết</a:t>
                </a:r>
                <a:r>
                  <a:rPr lang="en-US" dirty="0"/>
                  <a:t> </a:t>
                </a:r>
                <a:r>
                  <a:rPr lang="en-US" dirty="0" err="1"/>
                  <a:t>những</a:t>
                </a:r>
                <a:r>
                  <a:rPr lang="en-US" dirty="0"/>
                  <a:t> </a:t>
                </a:r>
                <a:r>
                  <a:rPr lang="en-US" dirty="0" err="1"/>
                  <a:t>từ</a:t>
                </a:r>
                <a:r>
                  <a:rPr lang="en-US" dirty="0"/>
                  <a:t> </a:t>
                </a:r>
                <a:r>
                  <a:rPr lang="en-US" dirty="0" err="1"/>
                  <a:t>trước</a:t>
                </a:r>
                <a:r>
                  <a:rPr lang="en-US" dirty="0"/>
                  <a:t> </a:t>
                </a:r>
                <a:r>
                  <a:rPr lang="en-US" dirty="0" err="1"/>
                  <a:t>đó</a:t>
                </a:r>
                <a:r>
                  <a:rPr lang="en-US" dirty="0"/>
                  <a:t>.</a:t>
                </a:r>
              </a:p>
              <a:p>
                <a:endParaRPr lang="en-US" dirty="0"/>
              </a:p>
              <a:p>
                <a:r>
                  <a:rPr lang="en-US" dirty="0" err="1"/>
                  <a:t>Mô</a:t>
                </a:r>
                <a:r>
                  <a:rPr lang="en-US" dirty="0"/>
                  <a:t> </a:t>
                </a:r>
                <a:r>
                  <a:rPr lang="en-US" dirty="0" err="1"/>
                  <a:t>hình</a:t>
                </a:r>
                <a:r>
                  <a:rPr lang="en-US" dirty="0"/>
                  <a:t> n-gram </a:t>
                </a:r>
                <a:r>
                  <a:rPr lang="en-US" dirty="0" err="1"/>
                  <a:t>giả</a:t>
                </a:r>
                <a:r>
                  <a:rPr lang="en-US" dirty="0"/>
                  <a:t> </a:t>
                </a:r>
                <a:r>
                  <a:rPr lang="en-US" dirty="0" err="1"/>
                  <a:t>định</a:t>
                </a:r>
                <a:r>
                  <a:rPr lang="en-US" dirty="0"/>
                  <a:t> </a:t>
                </a:r>
                <a:r>
                  <a:rPr lang="en-US" dirty="0" err="1"/>
                  <a:t>rằng</a:t>
                </a:r>
                <a:r>
                  <a:rPr lang="en-US" dirty="0"/>
                  <a:t>:   </a:t>
                </a:r>
                <a14:m>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𝑡</m:t>
                            </m:r>
                          </m:sub>
                        </m:sSub>
                      </m:e>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𝑡</m:t>
                            </m:r>
                            <m:r>
                              <a:rPr lang="en-US" i="1">
                                <a:latin typeface="Cambria Math" panose="02040503050406030204" pitchFamily="18" charset="0"/>
                              </a:rPr>
                              <m:t>−1</m:t>
                            </m:r>
                          </m:sub>
                        </m:sSub>
                      </m:e>
                    </m:d>
                    <m:r>
                      <a:rPr lang="en-US" b="0" i="1" smtClean="0">
                        <a:latin typeface="Cambria Math" panose="02040503050406030204" pitchFamily="18" charset="0"/>
                      </a:rPr>
                      <m:t>=</m:t>
                    </m:r>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sub>
                        </m:sSub>
                      </m:e>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r>
                              <a:rPr lang="en-US" i="1">
                                <a:latin typeface="Cambria Math" panose="02040503050406030204" pitchFamily="18" charset="0"/>
                              </a:rPr>
                              <m:t>−1</m:t>
                            </m:r>
                          </m:sub>
                        </m:sSub>
                      </m:e>
                    </m:d>
                  </m:oMath>
                </a14:m>
                <a:endParaRPr lang="en-US" dirty="0"/>
              </a:p>
              <a:p>
                <a:endParaRPr lang="en-US" dirty="0"/>
              </a:p>
              <a:p>
                <a:r>
                  <a:rPr lang="en-US" dirty="0" err="1"/>
                  <a:t>Ví</a:t>
                </a:r>
                <a:r>
                  <a:rPr lang="en-US" dirty="0"/>
                  <a:t> </a:t>
                </a:r>
                <a:r>
                  <a:rPr lang="en-US" dirty="0" err="1"/>
                  <a:t>dụ</a:t>
                </a:r>
                <a:r>
                  <a:rPr lang="en-US" dirty="0"/>
                  <a:t>:</a:t>
                </a:r>
              </a:p>
              <a:p>
                <a:pPr lvl="1"/>
                <a:r>
                  <a:rPr lang="en-US" dirty="0"/>
                  <a:t>n=1 (</a:t>
                </a:r>
                <a:r>
                  <a:rPr lang="en-US" dirty="0" err="1"/>
                  <a:t>mô</a:t>
                </a:r>
                <a:r>
                  <a:rPr lang="en-US" dirty="0"/>
                  <a:t> </a:t>
                </a:r>
                <a:r>
                  <a:rPr lang="en-US" dirty="0" err="1"/>
                  <a:t>hình</a:t>
                </a:r>
                <a:r>
                  <a:rPr lang="en-US" dirty="0"/>
                  <a:t> unigram): </a:t>
                </a:r>
                <a14:m>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sub>
                        </m:sSub>
                      </m:e>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r>
                              <a:rPr lang="en-US" i="1">
                                <a:latin typeface="Cambria Math" panose="02040503050406030204" pitchFamily="18" charset="0"/>
                              </a:rPr>
                              <m:t>−1</m:t>
                            </m:r>
                          </m:sub>
                        </m:sSub>
                      </m:e>
                    </m:d>
                    <m:r>
                      <a:rPr lang="en-US" i="1">
                        <a:latin typeface="Cambria Math" panose="02040503050406030204" pitchFamily="18" charset="0"/>
                      </a:rPr>
                      <m:t>=</m:t>
                    </m:r>
                    <m:r>
                      <a:rPr lang="en-US" i="1">
                        <a:latin typeface="Cambria Math" panose="02040503050406030204" pitchFamily="18" charset="0"/>
                      </a:rPr>
                      <m:t>𝑃</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𝑡</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𝑡</m:t>
                        </m:r>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𝑡</m:t>
                        </m:r>
                        <m:r>
                          <a:rPr lang="en-US" b="0" i="1" smtClean="0">
                            <a:latin typeface="Cambria Math" panose="02040503050406030204" pitchFamily="18" charset="0"/>
                          </a:rPr>
                          <m:t>−1</m:t>
                        </m:r>
                      </m:sub>
                    </m:sSub>
                    <m:r>
                      <a:rPr lang="en-US" b="0" i="1" smtClean="0">
                        <a:latin typeface="Cambria Math" panose="02040503050406030204" pitchFamily="18" charset="0"/>
                      </a:rPr>
                      <m:t>)</m:t>
                    </m:r>
                  </m:oMath>
                </a14:m>
                <a:endParaRPr lang="en-US" dirty="0"/>
              </a:p>
              <a:p>
                <a:pPr lvl="1"/>
                <a:r>
                  <a:rPr lang="en-US" dirty="0"/>
                  <a:t>n=2 (</a:t>
                </a:r>
                <a:r>
                  <a:rPr lang="en-US" dirty="0" err="1"/>
                  <a:t>mô</a:t>
                </a:r>
                <a:r>
                  <a:rPr lang="en-US" dirty="0"/>
                  <a:t> </a:t>
                </a:r>
                <a:r>
                  <a:rPr lang="en-US" dirty="0" err="1"/>
                  <a:t>hình</a:t>
                </a:r>
                <a:r>
                  <a:rPr lang="en-US" dirty="0"/>
                  <a:t> bigram): </a:t>
                </a:r>
                <a14:m>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sub>
                        </m:sSub>
                      </m:e>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r>
                              <a:rPr lang="en-US" i="1">
                                <a:latin typeface="Cambria Math" panose="02040503050406030204" pitchFamily="18" charset="0"/>
                              </a:rPr>
                              <m:t>−1</m:t>
                            </m:r>
                          </m:sub>
                        </m:sSub>
                      </m:e>
                    </m:d>
                    <m:r>
                      <a:rPr lang="en-US" i="1">
                        <a:latin typeface="Cambria Math" panose="02040503050406030204" pitchFamily="18" charset="0"/>
                      </a:rPr>
                      <m:t>=</m:t>
                    </m:r>
                    <m:r>
                      <a:rPr lang="en-US" i="1">
                        <a:latin typeface="Cambria Math" panose="02040503050406030204" pitchFamily="18" charset="0"/>
                      </a:rPr>
                      <m:t>𝑃</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𝑡</m:t>
                        </m:r>
                        <m:r>
                          <a:rPr lang="en-US" b="0" i="1" smtClean="0">
                            <a:latin typeface="Cambria Math" panose="02040503050406030204" pitchFamily="18" charset="0"/>
                          </a:rPr>
                          <m:t>−1</m:t>
                        </m:r>
                      </m:sub>
                    </m:sSub>
                    <m:r>
                      <a:rPr lang="en-US" i="1">
                        <a:latin typeface="Cambria Math" panose="02040503050406030204" pitchFamily="18" charset="0"/>
                      </a:rPr>
                      <m:t>)</m:t>
                    </m:r>
                  </m:oMath>
                </a14:m>
                <a:endParaRPr lang="en-US" dirty="0"/>
              </a:p>
              <a:p>
                <a:pPr lvl="1"/>
                <a:r>
                  <a:rPr lang="en-US" dirty="0"/>
                  <a:t>n=3 (</a:t>
                </a:r>
                <a:r>
                  <a:rPr lang="en-US" dirty="0" err="1"/>
                  <a:t>mô</a:t>
                </a:r>
                <a:r>
                  <a:rPr lang="en-US" dirty="0"/>
                  <a:t> </a:t>
                </a:r>
                <a:r>
                  <a:rPr lang="en-US" dirty="0" err="1"/>
                  <a:t>hình</a:t>
                </a:r>
                <a:r>
                  <a:rPr lang="en-US" dirty="0"/>
                  <a:t> trigram): </a:t>
                </a:r>
                <a14:m>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sub>
                        </m:sSub>
                      </m:e>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r>
                              <a:rPr lang="en-US" i="1">
                                <a:latin typeface="Cambria Math" panose="02040503050406030204" pitchFamily="18" charset="0"/>
                              </a:rPr>
                              <m:t>−1</m:t>
                            </m:r>
                          </m:sub>
                        </m:sSub>
                      </m:e>
                    </m:d>
                    <m:r>
                      <a:rPr lang="en-US" i="1">
                        <a:latin typeface="Cambria Math" panose="02040503050406030204" pitchFamily="18" charset="0"/>
                      </a:rPr>
                      <m:t>=</m:t>
                    </m:r>
                    <m:r>
                      <a:rPr lang="en-US" i="1">
                        <a:latin typeface="Cambria Math" panose="02040503050406030204" pitchFamily="18" charset="0"/>
                      </a:rPr>
                      <m:t>𝑃</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sub>
                    </m:sSub>
                    <m:r>
                      <a:rPr lang="en-US" i="1">
                        <a:latin typeface="Cambria Math" panose="02040503050406030204" pitchFamily="18" charset="0"/>
                      </a:rPr>
                      <m:t>)</m:t>
                    </m:r>
                  </m:oMath>
                </a14:m>
                <a:endParaRPr lang="en-US" dirty="0"/>
              </a:p>
              <a:p>
                <a:pPr lvl="1"/>
                <a:endParaRPr lang="en-US"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blipFill>
                <a:blip r:embed="rId2"/>
                <a:stretch>
                  <a:fillRect/>
                </a:stretch>
              </a:blipFill>
            </p:spPr>
            <p:txBody>
              <a:bodyPr/>
              <a:lstStyle/>
              <a:p>
                <a:r>
                  <a:rPr lang="en-US">
                    <a:noFill/>
                  </a:rPr>
                  <a:t> </a:t>
                </a:r>
              </a:p>
            </p:txBody>
          </p:sp>
        </mc:Fallback>
      </mc:AlternateContent>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a:p>
        </p:txBody>
      </p:sp>
      <p:pic>
        <p:nvPicPr>
          <p:cNvPr id="3074" name="Picture 2" descr="https://lena-voita.github.io/resources/lectures/lang_models/ngram/example_cut_3gram-mi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578" y="808522"/>
            <a:ext cx="8299236" cy="33073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81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additive="base">
                                        <p:cTn id="7" dur="500" fill="hold"/>
                                        <p:tgtEl>
                                          <p:spTgt spid="3074"/>
                                        </p:tgtEl>
                                        <p:attrNameLst>
                                          <p:attrName>ppt_x</p:attrName>
                                        </p:attrNameLst>
                                      </p:cBhvr>
                                      <p:tavLst>
                                        <p:tav tm="0">
                                          <p:val>
                                            <p:strVal val="#ppt_x"/>
                                          </p:val>
                                        </p:tav>
                                        <p:tav tm="100000">
                                          <p:val>
                                            <p:strVal val="#ppt_x"/>
                                          </p:val>
                                        </p:tav>
                                      </p:tavLst>
                                    </p:anim>
                                    <p:anim calcmode="lin" valueType="num">
                                      <p:cBhvr additive="base">
                                        <p:cTn id="8"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Mô</a:t>
            </a:r>
            <a:r>
              <a:rPr lang="en-US" dirty="0"/>
              <a:t> </a:t>
            </a:r>
            <a:r>
              <a:rPr lang="en-US" dirty="0" err="1"/>
              <a:t>hình</a:t>
            </a:r>
            <a:r>
              <a:rPr lang="en-US" dirty="0"/>
              <a:t> </a:t>
            </a:r>
            <a:r>
              <a:rPr lang="en-US" dirty="0" err="1"/>
              <a:t>ngôn</a:t>
            </a:r>
            <a:r>
              <a:rPr lang="en-US" dirty="0"/>
              <a:t> </a:t>
            </a:r>
            <a:r>
              <a:rPr lang="en-US" dirty="0" err="1"/>
              <a:t>ngữ</a:t>
            </a:r>
            <a:r>
              <a:rPr lang="en-US" dirty="0"/>
              <a:t> </a:t>
            </a:r>
            <a:r>
              <a:rPr lang="en-US" dirty="0" err="1"/>
              <a:t>mạng</a:t>
            </a:r>
            <a:r>
              <a:rPr lang="en-US" dirty="0"/>
              <a:t> neuron</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a:xfrm>
                <a:off x="206120" y="772337"/>
                <a:ext cx="8626130" cy="1179330"/>
              </a:xfrm>
            </p:spPr>
            <p:txBody>
              <a:bodyPr>
                <a:normAutofit fontScale="77500" lnSpcReduction="20000"/>
              </a:bodyPr>
              <a:lstStyle/>
              <a:p>
                <a:r>
                  <a:rPr lang="en-US" dirty="0" err="1"/>
                  <a:t>Nhiệm</a:t>
                </a:r>
                <a:r>
                  <a:rPr lang="en-US" dirty="0"/>
                  <a:t> </a:t>
                </a:r>
                <a:r>
                  <a:rPr lang="en-US" dirty="0" err="1"/>
                  <a:t>vụ</a:t>
                </a:r>
                <a:r>
                  <a:rPr lang="en-US" dirty="0"/>
                  <a:t>: </a:t>
                </a:r>
                <a:r>
                  <a:rPr lang="en-US" dirty="0" err="1"/>
                  <a:t>tính</a:t>
                </a:r>
                <a:r>
                  <a:rPr lang="en-US" dirty="0"/>
                  <a:t> </a:t>
                </a:r>
                <a:r>
                  <a:rPr lang="en-US" dirty="0" err="1"/>
                  <a:t>toán</a:t>
                </a:r>
                <a:r>
                  <a:rPr lang="en-US" dirty="0"/>
                  <a:t> </a:t>
                </a:r>
                <a14:m>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𝑛</m:t>
                            </m:r>
                          </m:sub>
                        </m:sSub>
                      </m:e>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𝑛</m:t>
                            </m:r>
                            <m:r>
                              <a:rPr lang="en-US" i="1">
                                <a:latin typeface="Cambria Math" panose="02040503050406030204" pitchFamily="18" charset="0"/>
                              </a:rPr>
                              <m:t>−1</m:t>
                            </m:r>
                          </m:sub>
                        </m:sSub>
                      </m:e>
                    </m:d>
                  </m:oMath>
                </a14:m>
                <a:r>
                  <a:rPr lang="en-US" dirty="0"/>
                  <a:t> </a:t>
                </a:r>
              </a:p>
              <a:p>
                <a:r>
                  <a:rPr lang="en-US" dirty="0" err="1"/>
                  <a:t>Các</a:t>
                </a:r>
                <a:r>
                  <a:rPr lang="en-US" dirty="0"/>
                  <a:t> </a:t>
                </a:r>
                <a:r>
                  <a:rPr lang="en-US" dirty="0" err="1"/>
                  <a:t>bước</a:t>
                </a:r>
                <a:r>
                  <a:rPr lang="en-US" dirty="0"/>
                  <a:t> </a:t>
                </a:r>
                <a:r>
                  <a:rPr lang="en-US" dirty="0" err="1"/>
                  <a:t>thực</a:t>
                </a:r>
                <a:r>
                  <a:rPr lang="en-US" dirty="0"/>
                  <a:t> </a:t>
                </a:r>
                <a:r>
                  <a:rPr lang="en-US" dirty="0" err="1"/>
                  <a:t>hiện</a:t>
                </a:r>
                <a:r>
                  <a:rPr lang="en-US" dirty="0"/>
                  <a:t>:</a:t>
                </a:r>
              </a:p>
              <a:p>
                <a:pPr lvl="1"/>
                <a:r>
                  <a:rPr lang="en-US" dirty="0" err="1"/>
                  <a:t>Đưa</a:t>
                </a:r>
                <a:r>
                  <a:rPr lang="en-US" dirty="0"/>
                  <a:t> </a:t>
                </a:r>
                <a:r>
                  <a:rPr lang="en-US" dirty="0" err="1"/>
                  <a:t>tuần</a:t>
                </a:r>
                <a:r>
                  <a:rPr lang="en-US" dirty="0"/>
                  <a:t> </a:t>
                </a:r>
                <a:r>
                  <a:rPr lang="en-US" dirty="0" err="1"/>
                  <a:t>tự</a:t>
                </a:r>
                <a:r>
                  <a:rPr lang="en-US" dirty="0"/>
                  <a:t> word </a:t>
                </a:r>
                <a:r>
                  <a:rPr lang="en-US" dirty="0" err="1"/>
                  <a:t>embeddings</a:t>
                </a:r>
                <a:r>
                  <a:rPr lang="en-US" dirty="0"/>
                  <a:t> </a:t>
                </a:r>
                <a:r>
                  <a:rPr lang="en-US" dirty="0" err="1"/>
                  <a:t>của</a:t>
                </a:r>
                <a:r>
                  <a:rPr lang="en-US" dirty="0"/>
                  <a:t> </a:t>
                </a:r>
                <a:r>
                  <a:rPr lang="en-US" dirty="0" err="1"/>
                  <a:t>các</a:t>
                </a:r>
                <a:r>
                  <a:rPr lang="en-US" dirty="0"/>
                  <a:t> </a:t>
                </a:r>
                <a:r>
                  <a:rPr lang="en-US" dirty="0" err="1"/>
                  <a:t>từ</a:t>
                </a:r>
                <a:r>
                  <a:rPr lang="en-US" dirty="0"/>
                  <a:t> </a:t>
                </a:r>
                <a:r>
                  <a:rPr lang="en-US" dirty="0" err="1"/>
                  <a:t>trong</a:t>
                </a:r>
                <a:r>
                  <a:rPr lang="en-US" dirty="0"/>
                  <a:t> </a:t>
                </a:r>
                <a:r>
                  <a:rPr lang="en-US" dirty="0" err="1"/>
                  <a:t>câu</a:t>
                </a:r>
                <a:r>
                  <a:rPr lang="en-US" dirty="0"/>
                  <a:t> </a:t>
                </a:r>
                <a:r>
                  <a:rPr lang="en-US" dirty="0" err="1"/>
                  <a:t>vào</a:t>
                </a:r>
                <a:r>
                  <a:rPr lang="en-US" dirty="0"/>
                  <a:t> </a:t>
                </a:r>
                <a:r>
                  <a:rPr lang="en-US" dirty="0" err="1"/>
                  <a:t>mô</a:t>
                </a:r>
                <a:r>
                  <a:rPr lang="en-US" dirty="0"/>
                  <a:t> </a:t>
                </a:r>
                <a:r>
                  <a:rPr lang="en-US" dirty="0" err="1"/>
                  <a:t>hình</a:t>
                </a:r>
                <a:r>
                  <a:rPr lang="en-US" dirty="0"/>
                  <a:t>.</a:t>
                </a:r>
              </a:p>
              <a:p>
                <a:pPr lvl="1"/>
                <a:r>
                  <a:rPr lang="en-US" dirty="0" err="1"/>
                  <a:t>Tính</a:t>
                </a:r>
                <a:r>
                  <a:rPr lang="en-US" dirty="0"/>
                  <a:t> </a:t>
                </a:r>
                <a:r>
                  <a:rPr lang="en-US" dirty="0" err="1"/>
                  <a:t>toán</a:t>
                </a:r>
                <a:r>
                  <a:rPr lang="en-US" dirty="0"/>
                  <a:t> vector </a:t>
                </a:r>
                <a:r>
                  <a:rPr lang="en-US" dirty="0" err="1"/>
                  <a:t>trình</a:t>
                </a:r>
                <a:r>
                  <a:rPr lang="en-US" dirty="0"/>
                  <a:t> </a:t>
                </a:r>
                <a:r>
                  <a:rPr lang="en-US" dirty="0" err="1"/>
                  <a:t>bày</a:t>
                </a:r>
                <a:r>
                  <a:rPr lang="en-US" dirty="0"/>
                  <a:t> </a:t>
                </a:r>
                <a:r>
                  <a:rPr lang="en-US" dirty="0" err="1"/>
                  <a:t>của</a:t>
                </a:r>
                <a:r>
                  <a:rPr lang="en-US" dirty="0"/>
                  <a:t> </a:t>
                </a:r>
                <a:r>
                  <a:rPr lang="en-US" dirty="0" err="1"/>
                  <a:t>câu</a:t>
                </a:r>
                <a:r>
                  <a:rPr lang="en-US" dirty="0"/>
                  <a:t>.</a:t>
                </a:r>
              </a:p>
              <a:p>
                <a:pPr lvl="1"/>
                <a:r>
                  <a:rPr lang="en-US" dirty="0" err="1"/>
                  <a:t>Tính</a:t>
                </a:r>
                <a:r>
                  <a:rPr lang="en-US" dirty="0"/>
                  <a:t> </a:t>
                </a:r>
                <a:r>
                  <a:rPr lang="en-US" dirty="0" err="1"/>
                  <a:t>ra</a:t>
                </a:r>
                <a:r>
                  <a:rPr lang="en-US" dirty="0"/>
                  <a:t> </a:t>
                </a:r>
                <a:r>
                  <a:rPr lang="en-US" dirty="0" err="1"/>
                  <a:t>phân</a:t>
                </a:r>
                <a:r>
                  <a:rPr lang="en-US" dirty="0"/>
                  <a:t> </a:t>
                </a:r>
                <a:r>
                  <a:rPr lang="en-US" dirty="0" err="1"/>
                  <a:t>phối</a:t>
                </a:r>
                <a:r>
                  <a:rPr lang="en-US" dirty="0"/>
                  <a:t> </a:t>
                </a:r>
                <a:r>
                  <a:rPr lang="en-US" dirty="0" err="1"/>
                  <a:t>xác</a:t>
                </a:r>
                <a:r>
                  <a:rPr lang="en-US" dirty="0"/>
                  <a:t> </a:t>
                </a:r>
                <a:r>
                  <a:rPr lang="en-US" dirty="0" err="1"/>
                  <a:t>suất</a:t>
                </a:r>
                <a:r>
                  <a:rPr lang="en-US" dirty="0"/>
                  <a:t> </a:t>
                </a:r>
                <a:r>
                  <a:rPr lang="en-US" dirty="0" err="1"/>
                  <a:t>các</a:t>
                </a:r>
                <a:r>
                  <a:rPr lang="en-US" dirty="0"/>
                  <a:t> </a:t>
                </a:r>
                <a:r>
                  <a:rPr lang="en-US" dirty="0" err="1"/>
                  <a:t>từ</a:t>
                </a:r>
                <a:r>
                  <a:rPr lang="en-US" dirty="0"/>
                  <a:t> </a:t>
                </a:r>
                <a:r>
                  <a:rPr lang="en-US" dirty="0" err="1"/>
                  <a:t>có</a:t>
                </a:r>
                <a:r>
                  <a:rPr lang="en-US" dirty="0"/>
                  <a:t> </a:t>
                </a:r>
                <a:r>
                  <a:rPr lang="en-US" dirty="0" err="1"/>
                  <a:t>thể</a:t>
                </a:r>
                <a:r>
                  <a:rPr lang="en-US" dirty="0"/>
                  <a:t> </a:t>
                </a:r>
                <a:r>
                  <a:rPr lang="en-US" dirty="0" err="1"/>
                  <a:t>xuất</a:t>
                </a:r>
                <a:r>
                  <a:rPr lang="en-US" dirty="0"/>
                  <a:t> </a:t>
                </a:r>
                <a:r>
                  <a:rPr lang="en-US" dirty="0" err="1"/>
                  <a:t>hiện</a:t>
                </a:r>
                <a:r>
                  <a:rPr lang="en-US" dirty="0"/>
                  <a:t> </a:t>
                </a:r>
                <a:r>
                  <a:rPr lang="en-US" dirty="0" err="1"/>
                  <a:t>tiếp</a:t>
                </a:r>
                <a:r>
                  <a:rPr lang="en-US" dirty="0"/>
                  <a:t> </a:t>
                </a:r>
                <a:r>
                  <a:rPr lang="en-US" dirty="0" err="1"/>
                  <a:t>theo</a:t>
                </a:r>
                <a:endParaRPr lang="en-US" dirty="0"/>
              </a:p>
              <a:p>
                <a:pPr lvl="1"/>
                <a:endParaRPr lang="en-US"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xfrm>
                <a:off x="206120" y="772337"/>
                <a:ext cx="8626130" cy="1179330"/>
              </a:xfrm>
              <a:blipFill>
                <a:blip r:embed="rId2"/>
                <a:stretch>
                  <a:fillRect t="-1554"/>
                </a:stretch>
              </a:blipFill>
            </p:spPr>
            <p:txBody>
              <a:bodyPr/>
              <a:lstStyle/>
              <a:p>
                <a:r>
                  <a:rPr lang="en-US">
                    <a:noFill/>
                  </a:rPr>
                  <a:t> </a:t>
                </a:r>
              </a:p>
            </p:txBody>
          </p:sp>
        </mc:Fallback>
      </mc:AlternateContent>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a:p>
        </p:txBody>
      </p:sp>
      <p:pic>
        <p:nvPicPr>
          <p:cNvPr id="4098" name="Picture 2" descr="https://lena-voita.github.io/resources/lectures/lang_models/neural/nn_lm_idea_linear-mi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3901" y="2261710"/>
            <a:ext cx="5540404" cy="2652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88917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6"/>
          <p:cNvSpPr txBox="1">
            <a:spLocks noGrp="1"/>
          </p:cNvSpPr>
          <p:nvPr>
            <p:ph type="title"/>
          </p:nvPr>
        </p:nvSpPr>
        <p:spPr>
          <a:xfrm>
            <a:off x="311700" y="890725"/>
            <a:ext cx="7558200" cy="6306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Giảng viên và Trợ giảng (hỗ trợ)</a:t>
            </a:r>
            <a:endParaRPr/>
          </a:p>
        </p:txBody>
      </p:sp>
      <p:sp>
        <p:nvSpPr>
          <p:cNvPr id="168" name="Google Shape;168;p26"/>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169" name="Google Shape;169;p26"/>
          <p:cNvPicPr preferRelativeResize="0"/>
          <p:nvPr/>
        </p:nvPicPr>
        <p:blipFill>
          <a:blip r:embed="rId3">
            <a:alphaModFix/>
          </a:blip>
          <a:stretch>
            <a:fillRect/>
          </a:stretch>
        </p:blipFill>
        <p:spPr>
          <a:xfrm>
            <a:off x="1211300" y="3730699"/>
            <a:ext cx="2549104" cy="615600"/>
          </a:xfrm>
          <a:prstGeom prst="rect">
            <a:avLst/>
          </a:prstGeom>
          <a:noFill/>
          <a:ln>
            <a:noFill/>
          </a:ln>
        </p:spPr>
      </p:pic>
      <p:sp>
        <p:nvSpPr>
          <p:cNvPr id="170" name="Google Shape;170;p26"/>
          <p:cNvSpPr txBox="1"/>
          <p:nvPr/>
        </p:nvSpPr>
        <p:spPr>
          <a:xfrm>
            <a:off x="3114275" y="3730700"/>
            <a:ext cx="4051200" cy="6156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B5394"/>
                </a:solidFill>
              </a:rPr>
              <a:t>Facebook:</a:t>
            </a:r>
            <a:endParaRPr>
              <a:solidFill>
                <a:srgbClr val="0B5394"/>
              </a:solidFill>
            </a:endParaRPr>
          </a:p>
          <a:p>
            <a:pPr marL="0" lvl="0" indent="0" algn="l" rtl="0">
              <a:spcBef>
                <a:spcPts val="0"/>
              </a:spcBef>
              <a:spcAft>
                <a:spcPts val="0"/>
              </a:spcAft>
              <a:buNone/>
            </a:pPr>
            <a:r>
              <a:rPr lang="en" u="sng">
                <a:solidFill>
                  <a:schemeClr val="hlink"/>
                </a:solidFill>
                <a:hlinkClick r:id="rId4"/>
              </a:rPr>
              <a:t>https://www.facebook.com/hoangtu.nguyen.980</a:t>
            </a:r>
            <a:r>
              <a:rPr lang="en">
                <a:solidFill>
                  <a:srgbClr val="0B5394"/>
                </a:solidFill>
              </a:rPr>
              <a:t> </a:t>
            </a:r>
            <a:endParaRPr>
              <a:solidFill>
                <a:srgbClr val="0B5394"/>
              </a:solidFill>
            </a:endParaRPr>
          </a:p>
        </p:txBody>
      </p:sp>
      <p:sp>
        <p:nvSpPr>
          <p:cNvPr id="171" name="Google Shape;171;p26"/>
          <p:cNvSpPr txBox="1"/>
          <p:nvPr/>
        </p:nvSpPr>
        <p:spPr>
          <a:xfrm>
            <a:off x="3186275" y="2896000"/>
            <a:ext cx="4051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B5394"/>
                </a:solidFill>
              </a:rPr>
              <a:t>Facebook:</a:t>
            </a:r>
            <a:endParaRPr>
              <a:solidFill>
                <a:srgbClr val="0B5394"/>
              </a:solidFill>
            </a:endParaRPr>
          </a:p>
          <a:p>
            <a:pPr marL="0" lvl="0" indent="0" algn="l" rtl="0">
              <a:spcBef>
                <a:spcPts val="0"/>
              </a:spcBef>
              <a:spcAft>
                <a:spcPts val="0"/>
              </a:spcAft>
              <a:buNone/>
            </a:pPr>
            <a:r>
              <a:rPr lang="en" u="sng">
                <a:solidFill>
                  <a:schemeClr val="hlink"/>
                </a:solidFill>
                <a:hlinkClick r:id="rId5"/>
              </a:rPr>
              <a:t>https://www.facebook.com/tinnguyen100591</a:t>
            </a:r>
            <a:r>
              <a:rPr lang="en">
                <a:solidFill>
                  <a:srgbClr val="0B5394"/>
                </a:solidFill>
              </a:rPr>
              <a:t> </a:t>
            </a:r>
            <a:endParaRPr>
              <a:solidFill>
                <a:srgbClr val="0B5394"/>
              </a:solidFill>
            </a:endParaRPr>
          </a:p>
        </p:txBody>
      </p:sp>
      <p:pic>
        <p:nvPicPr>
          <p:cNvPr id="172" name="Google Shape;172;p26"/>
          <p:cNvPicPr preferRelativeResize="0"/>
          <p:nvPr/>
        </p:nvPicPr>
        <p:blipFill>
          <a:blip r:embed="rId6">
            <a:alphaModFix/>
          </a:blip>
          <a:stretch>
            <a:fillRect/>
          </a:stretch>
        </p:blipFill>
        <p:spPr>
          <a:xfrm>
            <a:off x="1287125" y="2913900"/>
            <a:ext cx="1827161" cy="585925"/>
          </a:xfrm>
          <a:prstGeom prst="rect">
            <a:avLst/>
          </a:prstGeom>
          <a:noFill/>
          <a:ln>
            <a:noFill/>
          </a:ln>
        </p:spPr>
      </p:pic>
      <p:pic>
        <p:nvPicPr>
          <p:cNvPr id="173" name="Google Shape;173;p26"/>
          <p:cNvPicPr preferRelativeResize="0"/>
          <p:nvPr/>
        </p:nvPicPr>
        <p:blipFill>
          <a:blip r:embed="rId7">
            <a:alphaModFix/>
          </a:blip>
          <a:stretch>
            <a:fillRect/>
          </a:stretch>
        </p:blipFill>
        <p:spPr>
          <a:xfrm>
            <a:off x="1211300" y="2023975"/>
            <a:ext cx="2298128" cy="585925"/>
          </a:xfrm>
          <a:prstGeom prst="rect">
            <a:avLst/>
          </a:prstGeom>
          <a:noFill/>
          <a:ln>
            <a:noFill/>
          </a:ln>
        </p:spPr>
      </p:pic>
      <p:sp>
        <p:nvSpPr>
          <p:cNvPr id="174" name="Google Shape;174;p26"/>
          <p:cNvSpPr txBox="1"/>
          <p:nvPr/>
        </p:nvSpPr>
        <p:spPr>
          <a:xfrm>
            <a:off x="3186275" y="2061325"/>
            <a:ext cx="4051200" cy="6156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B5394"/>
                </a:solidFill>
              </a:rPr>
              <a:t>Facebook:</a:t>
            </a:r>
            <a:endParaRPr>
              <a:solidFill>
                <a:srgbClr val="0B5394"/>
              </a:solidFill>
            </a:endParaRPr>
          </a:p>
          <a:p>
            <a:pPr marL="0" lvl="0" indent="0" algn="l" rtl="0">
              <a:spcBef>
                <a:spcPts val="0"/>
              </a:spcBef>
              <a:spcAft>
                <a:spcPts val="0"/>
              </a:spcAft>
              <a:buNone/>
            </a:pPr>
            <a:r>
              <a:rPr lang="en" u="sng">
                <a:solidFill>
                  <a:schemeClr val="hlink"/>
                </a:solidFill>
                <a:hlinkClick r:id="rId8"/>
              </a:rPr>
              <a:t>https://www.facebook.com/IsaacFA1992</a:t>
            </a:r>
            <a:r>
              <a:rPr lang="en">
                <a:solidFill>
                  <a:srgbClr val="0B5394"/>
                </a:solidFill>
              </a:rPr>
              <a:t> </a:t>
            </a:r>
            <a:endParaRPr>
              <a:solidFill>
                <a:srgbClr val="0B5394"/>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1800" dirty="0" err="1"/>
              <a:t>Mô</a:t>
            </a:r>
            <a:r>
              <a:rPr lang="en-US" sz="1800" dirty="0"/>
              <a:t> </a:t>
            </a:r>
            <a:r>
              <a:rPr lang="en-US" sz="1800" dirty="0" err="1"/>
              <a:t>hình</a:t>
            </a:r>
            <a:r>
              <a:rPr lang="en-US" sz="1800" dirty="0"/>
              <a:t> </a:t>
            </a:r>
            <a:r>
              <a:rPr lang="en-US" sz="1800" dirty="0" err="1"/>
              <a:t>ngôn</a:t>
            </a:r>
            <a:r>
              <a:rPr lang="en-US" sz="1800" dirty="0"/>
              <a:t> </a:t>
            </a:r>
            <a:r>
              <a:rPr lang="en-US" sz="1800" dirty="0" err="1"/>
              <a:t>ngữ</a:t>
            </a:r>
            <a:r>
              <a:rPr lang="en-US" sz="1800" dirty="0"/>
              <a:t> </a:t>
            </a:r>
            <a:r>
              <a:rPr lang="en-US" sz="1800" dirty="0" err="1"/>
              <a:t>có</a:t>
            </a:r>
            <a:r>
              <a:rPr lang="en-US" sz="1800" dirty="0"/>
              <a:t> </a:t>
            </a:r>
            <a:r>
              <a:rPr lang="en-US" sz="1800" dirty="0" err="1"/>
              <a:t>điều</a:t>
            </a:r>
            <a:r>
              <a:rPr lang="en-US" sz="1800" dirty="0"/>
              <a:t> </a:t>
            </a:r>
            <a:r>
              <a:rPr lang="en-US" sz="1800" dirty="0" err="1"/>
              <a:t>kiện</a:t>
            </a:r>
            <a:r>
              <a:rPr lang="en-US" sz="1800" dirty="0"/>
              <a:t> (conditional language model)</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p:txBody>
              <a:bodyPr/>
              <a:lstStyle/>
              <a:p>
                <a:r>
                  <a:rPr lang="en-US" dirty="0"/>
                  <a:t>Mô </a:t>
                </a:r>
                <a:r>
                  <a:rPr lang="en-US" dirty="0" err="1"/>
                  <a:t>hình</a:t>
                </a:r>
                <a:r>
                  <a:rPr lang="en-US" dirty="0"/>
                  <a:t> </a:t>
                </a:r>
                <a:r>
                  <a:rPr lang="en-US" dirty="0" err="1"/>
                  <a:t>ngôn</a:t>
                </a:r>
                <a:r>
                  <a:rPr lang="en-US" dirty="0"/>
                  <a:t> </a:t>
                </a:r>
                <a:r>
                  <a:rPr lang="en-US" dirty="0" err="1"/>
                  <a:t>ngữ</a:t>
                </a:r>
                <a:endParaRPr lang="en-US" dirty="0"/>
              </a:p>
              <a:p>
                <a:pPr marL="11430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𝑛</m:t>
                          </m:r>
                        </m:sub>
                      </m:sSub>
                      <m:r>
                        <a:rPr lang="en-US" b="0" i="1" smtClean="0">
                          <a:latin typeface="Cambria Math" panose="02040503050406030204" pitchFamily="18" charset="0"/>
                        </a:rPr>
                        <m:t>)</m:t>
                      </m:r>
                      <m:r>
                        <a:rPr lang="en-US" i="1">
                          <a:latin typeface="Cambria Math" panose="02040503050406030204" pitchFamily="18" charset="0"/>
                        </a:rPr>
                        <m:t>=</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𝑡</m:t>
                          </m:r>
                          <m:r>
                            <a:rPr lang="en-US" i="1">
                              <a:latin typeface="Cambria Math" panose="02040503050406030204" pitchFamily="18" charset="0"/>
                            </a:rPr>
                            <m:t>=1</m:t>
                          </m:r>
                        </m:sub>
                        <m:sup>
                          <m:r>
                            <a:rPr lang="en-US" i="1">
                              <a:latin typeface="Cambria Math" panose="02040503050406030204" pitchFamily="18" charset="0"/>
                            </a:rPr>
                            <m:t>𝑛</m:t>
                          </m:r>
                        </m:sup>
                        <m:e>
                          <m:r>
                            <a:rPr lang="en-US" i="1">
                              <a:latin typeface="Cambria Math" panose="02040503050406030204" pitchFamily="18" charset="0"/>
                            </a:rPr>
                            <m:t>𝑃</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sub>
                          </m:sSub>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&lt;</m:t>
                          </m:r>
                          <m:r>
                            <a:rPr lang="en-US" i="1">
                              <a:latin typeface="Cambria Math" panose="02040503050406030204" pitchFamily="18" charset="0"/>
                            </a:rPr>
                            <m:t>𝑡</m:t>
                          </m:r>
                          <m:r>
                            <a:rPr lang="en-US" i="1">
                              <a:latin typeface="Cambria Math" panose="02040503050406030204" pitchFamily="18" charset="0"/>
                            </a:rPr>
                            <m:t>)</m:t>
                          </m:r>
                        </m:e>
                      </m:nary>
                    </m:oMath>
                  </m:oMathPara>
                </a14:m>
                <a:endParaRPr lang="en-US" dirty="0"/>
              </a:p>
              <a:p>
                <a:endParaRPr lang="en-US" dirty="0"/>
              </a:p>
              <a:p>
                <a:r>
                  <a:rPr lang="en-US" dirty="0" err="1"/>
                  <a:t>Mô</a:t>
                </a:r>
                <a:r>
                  <a:rPr lang="en-US" dirty="0"/>
                  <a:t> </a:t>
                </a:r>
                <a:r>
                  <a:rPr lang="en-US" dirty="0" err="1"/>
                  <a:t>hình</a:t>
                </a:r>
                <a:r>
                  <a:rPr lang="en-US" dirty="0"/>
                  <a:t> </a:t>
                </a:r>
                <a:r>
                  <a:rPr lang="en-US" dirty="0" err="1"/>
                  <a:t>ngôn</a:t>
                </a:r>
                <a:r>
                  <a:rPr lang="en-US" dirty="0"/>
                  <a:t> </a:t>
                </a:r>
                <a:r>
                  <a:rPr lang="en-US" dirty="0" err="1"/>
                  <a:t>ngữ</a:t>
                </a:r>
                <a:r>
                  <a:rPr lang="en-US" dirty="0"/>
                  <a:t> </a:t>
                </a:r>
                <a:r>
                  <a:rPr lang="en-US" dirty="0" err="1"/>
                  <a:t>có</a:t>
                </a:r>
                <a:r>
                  <a:rPr lang="en-US" dirty="0"/>
                  <a:t> </a:t>
                </a:r>
                <a:r>
                  <a:rPr lang="en-US" dirty="0" err="1"/>
                  <a:t>điều</a:t>
                </a:r>
                <a:r>
                  <a:rPr lang="en-US" dirty="0"/>
                  <a:t> </a:t>
                </a:r>
                <a:r>
                  <a:rPr lang="en-US" dirty="0" err="1"/>
                  <a:t>kiện</a:t>
                </a:r>
                <a:r>
                  <a:rPr lang="en-US" dirty="0"/>
                  <a:t>:</a:t>
                </a:r>
              </a:p>
              <a:p>
                <a:pPr marL="11430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𝑛</m:t>
                          </m:r>
                        </m:sub>
                      </m:sSub>
                      <m:r>
                        <a:rPr lang="en-US" b="0" i="1" smtClean="0">
                          <a:latin typeface="Cambria Math" panose="02040503050406030204" pitchFamily="18" charset="0"/>
                        </a:rPr>
                        <m:t>|</m:t>
                      </m:r>
                      <m:r>
                        <a:rPr lang="en-US" b="0" i="1" smtClean="0">
                          <a:solidFill>
                            <a:srgbClr val="FF0000"/>
                          </a:solidFill>
                          <a:latin typeface="Cambria Math" panose="02040503050406030204" pitchFamily="18" charset="0"/>
                        </a:rPr>
                        <m:t>𝑥</m:t>
                      </m:r>
                      <m:r>
                        <a:rPr lang="en-US" i="1">
                          <a:latin typeface="Cambria Math" panose="02040503050406030204" pitchFamily="18" charset="0"/>
                        </a:rPr>
                        <m:t>)=</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𝑡</m:t>
                          </m:r>
                          <m:r>
                            <a:rPr lang="en-US" i="1">
                              <a:latin typeface="Cambria Math" panose="02040503050406030204" pitchFamily="18" charset="0"/>
                            </a:rPr>
                            <m:t>=1</m:t>
                          </m:r>
                        </m:sub>
                        <m:sup>
                          <m:r>
                            <a:rPr lang="en-US" i="1">
                              <a:latin typeface="Cambria Math" panose="02040503050406030204" pitchFamily="18" charset="0"/>
                            </a:rPr>
                            <m:t>𝑛</m:t>
                          </m:r>
                        </m:sup>
                        <m:e>
                          <m:r>
                            <a:rPr lang="en-US" i="1">
                              <a:latin typeface="Cambria Math" panose="02040503050406030204" pitchFamily="18" charset="0"/>
                            </a:rPr>
                            <m:t>𝑃</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𝑡</m:t>
                              </m:r>
                            </m:sub>
                          </m:sSub>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&lt;</m:t>
                          </m:r>
                          <m:r>
                            <a:rPr lang="en-US" i="1">
                              <a:latin typeface="Cambria Math" panose="02040503050406030204" pitchFamily="18" charset="0"/>
                            </a:rPr>
                            <m:t>𝑡</m:t>
                          </m:r>
                          <m:r>
                            <a:rPr lang="en-US" b="0" i="1" smtClean="0">
                              <a:latin typeface="Cambria Math" panose="02040503050406030204" pitchFamily="18" charset="0"/>
                            </a:rPr>
                            <m:t>,</m:t>
                          </m:r>
                          <m:r>
                            <a:rPr lang="en-US" b="0" i="1" smtClean="0">
                              <a:solidFill>
                                <a:srgbClr val="FF0000"/>
                              </a:solidFill>
                              <a:latin typeface="Cambria Math" panose="02040503050406030204" pitchFamily="18" charset="0"/>
                            </a:rPr>
                            <m:t>𝑥</m:t>
                          </m:r>
                          <m:r>
                            <a:rPr lang="en-US" i="1">
                              <a:latin typeface="Cambria Math" panose="02040503050406030204" pitchFamily="18" charset="0"/>
                            </a:rPr>
                            <m:t>)</m:t>
                          </m:r>
                        </m:e>
                      </m:nary>
                    </m:oMath>
                  </m:oMathPara>
                </a14:m>
                <a:endParaRPr lang="en-US" dirty="0"/>
              </a:p>
              <a:p>
                <a:pPr marL="114300" indent="0">
                  <a:buNone/>
                </a:pPr>
                <a:endParaRPr lang="en-US" dirty="0"/>
              </a:p>
              <a:p>
                <a:pPr marL="114300" indent="0">
                  <a:buNone/>
                </a:pPr>
                <a:r>
                  <a:rPr lang="en-US" dirty="0"/>
                  <a:t>x </a:t>
                </a:r>
                <a:r>
                  <a:rPr lang="en-US" dirty="0" err="1"/>
                  <a:t>là</a:t>
                </a:r>
                <a:r>
                  <a:rPr lang="en-US" dirty="0"/>
                  <a:t> </a:t>
                </a:r>
                <a:r>
                  <a:rPr lang="en-US" dirty="0" err="1"/>
                  <a:t>điều</a:t>
                </a:r>
                <a:r>
                  <a:rPr lang="en-US" dirty="0"/>
                  <a:t> </a:t>
                </a:r>
                <a:r>
                  <a:rPr lang="en-US" dirty="0" err="1"/>
                  <a:t>kiện</a:t>
                </a:r>
                <a:r>
                  <a:rPr lang="en-US" dirty="0"/>
                  <a:t> </a:t>
                </a:r>
                <a:r>
                  <a:rPr lang="en-US" dirty="0" err="1"/>
                  <a:t>thông</a:t>
                </a:r>
                <a:r>
                  <a:rPr lang="en-US" dirty="0"/>
                  <a:t> tin </a:t>
                </a:r>
                <a:r>
                  <a:rPr lang="en-US" dirty="0" err="1"/>
                  <a:t>đầu</a:t>
                </a:r>
                <a:r>
                  <a:rPr lang="en-US" dirty="0"/>
                  <a:t> </a:t>
                </a:r>
                <a:r>
                  <a:rPr lang="en-US" dirty="0" err="1"/>
                  <a:t>vào</a:t>
                </a:r>
                <a:endParaRPr lang="en-US"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blipFill>
                <a:blip r:embed="rId2"/>
                <a:stretch>
                  <a:fillRect/>
                </a:stretch>
              </a:blipFill>
            </p:spPr>
            <p:txBody>
              <a:bodyPr/>
              <a:lstStyle/>
              <a:p>
                <a:r>
                  <a:rPr lang="en-US">
                    <a:noFill/>
                  </a:rPr>
                  <a:t> </a:t>
                </a:r>
              </a:p>
            </p:txBody>
          </p:sp>
        </mc:Fallback>
      </mc:AlternateContent>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a:p>
        </p:txBody>
      </p:sp>
    </p:spTree>
    <p:extLst>
      <p:ext uri="{BB962C8B-B14F-4D97-AF65-F5344CB8AC3E}">
        <p14:creationId xmlns:p14="http://schemas.microsoft.com/office/powerpoint/2010/main" val="13916754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err="1"/>
              <a:t>Mô</a:t>
            </a:r>
            <a:r>
              <a:rPr lang="en-US" dirty="0"/>
              <a:t> </a:t>
            </a:r>
            <a:r>
              <a:rPr lang="en-US" dirty="0" err="1"/>
              <a:t>hình</a:t>
            </a:r>
            <a:r>
              <a:rPr lang="en-US" dirty="0"/>
              <a:t> </a:t>
            </a:r>
            <a:r>
              <a:rPr lang="en-US" dirty="0" err="1"/>
              <a:t>ngôn</a:t>
            </a:r>
            <a:r>
              <a:rPr lang="en-US" dirty="0"/>
              <a:t> </a:t>
            </a:r>
            <a:r>
              <a:rPr lang="en-US" dirty="0" err="1"/>
              <a:t>ngữ</a:t>
            </a:r>
            <a:r>
              <a:rPr lang="en-US" dirty="0"/>
              <a:t> </a:t>
            </a:r>
            <a:r>
              <a:rPr lang="en-US" dirty="0" err="1"/>
              <a:t>có</a:t>
            </a:r>
            <a:r>
              <a:rPr lang="en-US" dirty="0"/>
              <a:t> </a:t>
            </a:r>
            <a:r>
              <a:rPr lang="en-US" dirty="0" err="1"/>
              <a:t>điều</a:t>
            </a:r>
            <a:r>
              <a:rPr lang="en-US" dirty="0"/>
              <a:t> </a:t>
            </a:r>
            <a:r>
              <a:rPr lang="en-US" dirty="0" err="1"/>
              <a:t>kiện</a:t>
            </a:r>
            <a:endParaRPr lang="en-US" dirty="0"/>
          </a:p>
        </p:txBody>
      </p:sp>
      <p:sp>
        <p:nvSpPr>
          <p:cNvPr id="7" name="Text Placeholder 6"/>
          <p:cNvSpPr>
            <a:spLocks noGrp="1"/>
          </p:cNvSpPr>
          <p:nvPr>
            <p:ph type="body" idx="1"/>
          </p:nvPr>
        </p:nvSpPr>
        <p:spPr/>
        <p:txBody>
          <a:bodyPr/>
          <a:lstStyle/>
          <a:p>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31</a:t>
            </a:fld>
            <a:endParaRPr lang="en"/>
          </a:p>
        </p:txBody>
      </p:sp>
      <p:pic>
        <p:nvPicPr>
          <p:cNvPr id="2050" name="Picture 2" descr="https://lena-voita.github.io/resources/lectures/seq2seq/general/enc_dec_linear_out-min.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3630" y="1019965"/>
            <a:ext cx="6355131" cy="3044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14872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Phần </a:t>
            </a:r>
            <a:r>
              <a:rPr lang="en-US" dirty="0"/>
              <a:t>6</a:t>
            </a:r>
            <a:r>
              <a:rPr lang="vi-VN" dirty="0"/>
              <a:t>: </a:t>
            </a:r>
            <a:r>
              <a:rPr lang="en-US" dirty="0" err="1"/>
              <a:t>Các</a:t>
            </a:r>
            <a:r>
              <a:rPr lang="en-US" dirty="0"/>
              <a:t> </a:t>
            </a:r>
            <a:r>
              <a:rPr lang="en-US" dirty="0" err="1"/>
              <a:t>mô</a:t>
            </a:r>
            <a:r>
              <a:rPr lang="en-US" dirty="0"/>
              <a:t> </a:t>
            </a:r>
            <a:r>
              <a:rPr lang="en-US" dirty="0" err="1"/>
              <a:t>hình</a:t>
            </a:r>
            <a:r>
              <a:rPr lang="en-US" dirty="0"/>
              <a:t> BERT</a:t>
            </a:r>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p:txBody>
          <a:bodyPr/>
          <a:lstStyle/>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32</a:t>
            </a:fld>
            <a:endParaRPr lang="en"/>
          </a:p>
        </p:txBody>
      </p:sp>
    </p:spTree>
    <p:extLst>
      <p:ext uri="{BB962C8B-B14F-4D97-AF65-F5344CB8AC3E}">
        <p14:creationId xmlns:p14="http://schemas.microsoft.com/office/powerpoint/2010/main" val="25571464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BERT</a:t>
            </a:r>
          </a:p>
        </p:txBody>
      </p:sp>
      <p:sp>
        <p:nvSpPr>
          <p:cNvPr id="7" name="Text Placeholder 6"/>
          <p:cNvSpPr>
            <a:spLocks noGrp="1"/>
          </p:cNvSpPr>
          <p:nvPr>
            <p:ph type="body" idx="1"/>
          </p:nvPr>
        </p:nvSpPr>
        <p:spPr/>
        <p:txBody>
          <a:bodyPr/>
          <a:lstStyle/>
          <a:p>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33</a:t>
            </a:fld>
            <a:endParaRPr lang="en"/>
          </a:p>
        </p:txBody>
      </p:sp>
    </p:spTree>
    <p:extLst>
      <p:ext uri="{BB962C8B-B14F-4D97-AF65-F5344CB8AC3E}">
        <p14:creationId xmlns:p14="http://schemas.microsoft.com/office/powerpoint/2010/main" val="6003896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err="1"/>
              <a:t>RoBERTa</a:t>
            </a:r>
            <a:endParaRPr lang="en-US" dirty="0"/>
          </a:p>
        </p:txBody>
      </p:sp>
      <p:sp>
        <p:nvSpPr>
          <p:cNvPr id="7" name="Text Placeholder 6"/>
          <p:cNvSpPr>
            <a:spLocks noGrp="1"/>
          </p:cNvSpPr>
          <p:nvPr>
            <p:ph type="body" idx="1"/>
          </p:nvPr>
        </p:nvSpPr>
        <p:spPr/>
        <p:txBody>
          <a:bodyPr/>
          <a:lstStyle/>
          <a:p>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34</a:t>
            </a:fld>
            <a:endParaRPr lang="en"/>
          </a:p>
        </p:txBody>
      </p:sp>
    </p:spTree>
    <p:extLst>
      <p:ext uri="{BB962C8B-B14F-4D97-AF65-F5344CB8AC3E}">
        <p14:creationId xmlns:p14="http://schemas.microsoft.com/office/powerpoint/2010/main" val="3661584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Phần </a:t>
            </a:r>
            <a:r>
              <a:rPr lang="en-US" dirty="0"/>
              <a:t>5</a:t>
            </a:r>
            <a:r>
              <a:rPr lang="vi-VN" dirty="0"/>
              <a:t>: </a:t>
            </a:r>
            <a:r>
              <a:rPr lang="en-US" dirty="0" err="1"/>
              <a:t>Dữ</a:t>
            </a:r>
            <a:r>
              <a:rPr lang="en-US" dirty="0"/>
              <a:t> </a:t>
            </a:r>
            <a:r>
              <a:rPr lang="en-US" dirty="0" err="1"/>
              <a:t>liệu</a:t>
            </a:r>
            <a:r>
              <a:rPr lang="en-US" dirty="0"/>
              <a:t> NLP</a:t>
            </a:r>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p:txBody>
          <a:bodyPr/>
          <a:lstStyle/>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35</a:t>
            </a:fld>
            <a:endParaRPr lang="en"/>
          </a:p>
        </p:txBody>
      </p:sp>
    </p:spTree>
    <p:extLst>
      <p:ext uri="{BB962C8B-B14F-4D97-AF65-F5344CB8AC3E}">
        <p14:creationId xmlns:p14="http://schemas.microsoft.com/office/powerpoint/2010/main" val="36652020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Hugging Face</a:t>
            </a:r>
          </a:p>
        </p:txBody>
      </p:sp>
      <p:sp>
        <p:nvSpPr>
          <p:cNvPr id="7" name="Text Placeholder 6"/>
          <p:cNvSpPr>
            <a:spLocks noGrp="1"/>
          </p:cNvSpPr>
          <p:nvPr>
            <p:ph type="body" idx="1"/>
          </p:nvPr>
        </p:nvSpPr>
        <p:spPr/>
        <p:txBody>
          <a:bodyPr/>
          <a:lstStyle/>
          <a:p>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36</a:t>
            </a:fld>
            <a:endParaRPr lang="en"/>
          </a:p>
        </p:txBody>
      </p:sp>
    </p:spTree>
    <p:extLst>
      <p:ext uri="{BB962C8B-B14F-4D97-AF65-F5344CB8AC3E}">
        <p14:creationId xmlns:p14="http://schemas.microsoft.com/office/powerpoint/2010/main" val="32061782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Phần </a:t>
            </a:r>
            <a:r>
              <a:rPr lang="en-US" dirty="0"/>
              <a:t>5</a:t>
            </a:r>
            <a:r>
              <a:rPr lang="vi-VN" dirty="0"/>
              <a:t>: </a:t>
            </a:r>
            <a:r>
              <a:rPr lang="en-US" dirty="0" err="1"/>
              <a:t>Thư</a:t>
            </a:r>
            <a:r>
              <a:rPr lang="en-US" dirty="0"/>
              <a:t> </a:t>
            </a:r>
            <a:r>
              <a:rPr lang="en-US" dirty="0" err="1"/>
              <a:t>viện</a:t>
            </a:r>
            <a:r>
              <a:rPr lang="en-US" dirty="0"/>
              <a:t> NLP</a:t>
            </a:r>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p:txBody>
          <a:bodyPr/>
          <a:lstStyle/>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37</a:t>
            </a:fld>
            <a:endParaRPr lang="en"/>
          </a:p>
        </p:txBody>
      </p:sp>
    </p:spTree>
    <p:extLst>
      <p:ext uri="{BB962C8B-B14F-4D97-AF65-F5344CB8AC3E}">
        <p14:creationId xmlns:p14="http://schemas.microsoft.com/office/powerpoint/2010/main" val="5709916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Natural Language Toolkit (NLTK)</a:t>
            </a:r>
          </a:p>
        </p:txBody>
      </p:sp>
      <p:sp>
        <p:nvSpPr>
          <p:cNvPr id="7" name="Text Placeholder 6"/>
          <p:cNvSpPr>
            <a:spLocks noGrp="1"/>
          </p:cNvSpPr>
          <p:nvPr>
            <p:ph type="body" idx="1"/>
          </p:nvPr>
        </p:nvSpPr>
        <p:spPr/>
        <p:txBody>
          <a:bodyPr/>
          <a:lstStyle/>
          <a:p>
            <a:r>
              <a:rPr lang="en-US" dirty="0" err="1"/>
              <a:t>Thư</a:t>
            </a:r>
            <a:r>
              <a:rPr lang="en-US" dirty="0"/>
              <a:t> </a:t>
            </a:r>
            <a:r>
              <a:rPr lang="en-US" dirty="0" err="1"/>
              <a:t>viện</a:t>
            </a:r>
            <a:r>
              <a:rPr lang="en-US" dirty="0"/>
              <a:t> </a:t>
            </a:r>
            <a:r>
              <a:rPr lang="en-US" dirty="0" err="1"/>
              <a:t>của</a:t>
            </a:r>
            <a:r>
              <a:rPr lang="en-US" dirty="0"/>
              <a:t> </a:t>
            </a:r>
            <a:r>
              <a:rPr lang="en-US" dirty="0" err="1"/>
              <a:t>ngôn</a:t>
            </a:r>
            <a:r>
              <a:rPr lang="en-US" dirty="0"/>
              <a:t> </a:t>
            </a:r>
            <a:r>
              <a:rPr lang="en-US" dirty="0" err="1"/>
              <a:t>ngữ</a:t>
            </a:r>
            <a:r>
              <a:rPr lang="en-US" dirty="0"/>
              <a:t> python </a:t>
            </a:r>
            <a:r>
              <a:rPr lang="en-US" dirty="0" err="1"/>
              <a:t>để</a:t>
            </a:r>
            <a:r>
              <a:rPr lang="en-US" dirty="0"/>
              <a:t> </a:t>
            </a:r>
            <a:r>
              <a:rPr lang="en-US" dirty="0" err="1"/>
              <a:t>làm</a:t>
            </a:r>
            <a:r>
              <a:rPr lang="en-US" dirty="0"/>
              <a:t> </a:t>
            </a:r>
            <a:r>
              <a:rPr lang="en-US" dirty="0" err="1"/>
              <a:t>việc</a:t>
            </a:r>
            <a:r>
              <a:rPr lang="en-US" dirty="0"/>
              <a:t> </a:t>
            </a:r>
            <a:r>
              <a:rPr lang="en-US" dirty="0" err="1"/>
              <a:t>với</a:t>
            </a:r>
            <a:r>
              <a:rPr lang="en-US" dirty="0"/>
              <a:t> </a:t>
            </a:r>
            <a:r>
              <a:rPr lang="en-US" dirty="0" err="1"/>
              <a:t>dữ</a:t>
            </a:r>
            <a:r>
              <a:rPr lang="en-US" dirty="0"/>
              <a:t> </a:t>
            </a:r>
            <a:r>
              <a:rPr lang="en-US" dirty="0" err="1"/>
              <a:t>liệu</a:t>
            </a:r>
            <a:r>
              <a:rPr lang="en-US" dirty="0"/>
              <a:t> </a:t>
            </a:r>
            <a:r>
              <a:rPr lang="en-US" dirty="0" err="1"/>
              <a:t>ngôn</a:t>
            </a:r>
            <a:r>
              <a:rPr lang="en-US" dirty="0"/>
              <a:t> </a:t>
            </a:r>
            <a:r>
              <a:rPr lang="en-US" dirty="0" err="1"/>
              <a:t>ngữ</a:t>
            </a:r>
            <a:endParaRPr lang="en-US" dirty="0"/>
          </a:p>
          <a:p>
            <a:r>
              <a:rPr lang="en-US" dirty="0" err="1"/>
              <a:t>Chứa</a:t>
            </a:r>
            <a:r>
              <a:rPr lang="en-US" dirty="0"/>
              <a:t> 50 </a:t>
            </a:r>
            <a:r>
              <a:rPr lang="en-US" dirty="0" err="1"/>
              <a:t>bộ</a:t>
            </a:r>
            <a:r>
              <a:rPr lang="en-US" dirty="0"/>
              <a:t> </a:t>
            </a:r>
            <a:r>
              <a:rPr lang="en-US" dirty="0" err="1"/>
              <a:t>dữ</a:t>
            </a:r>
            <a:r>
              <a:rPr lang="en-US" dirty="0"/>
              <a:t> </a:t>
            </a:r>
            <a:r>
              <a:rPr lang="en-US" dirty="0" err="1"/>
              <a:t>liệu</a:t>
            </a:r>
            <a:r>
              <a:rPr lang="en-US" dirty="0"/>
              <a:t>, </a:t>
            </a:r>
            <a:r>
              <a:rPr lang="en-US" dirty="0" err="1"/>
              <a:t>phổ</a:t>
            </a:r>
            <a:r>
              <a:rPr lang="en-US" dirty="0"/>
              <a:t> </a:t>
            </a:r>
            <a:r>
              <a:rPr lang="en-US" dirty="0" err="1"/>
              <a:t>biến</a:t>
            </a:r>
            <a:r>
              <a:rPr lang="en-US" dirty="0"/>
              <a:t> </a:t>
            </a:r>
            <a:r>
              <a:rPr lang="en-US" dirty="0" err="1"/>
              <a:t>nhất</a:t>
            </a:r>
            <a:r>
              <a:rPr lang="en-US" dirty="0"/>
              <a:t> </a:t>
            </a:r>
            <a:r>
              <a:rPr lang="en-US" dirty="0" err="1"/>
              <a:t>là</a:t>
            </a:r>
            <a:r>
              <a:rPr lang="en-US" dirty="0"/>
              <a:t> WordNet</a:t>
            </a:r>
          </a:p>
          <a:p>
            <a:r>
              <a:rPr lang="en-US" dirty="0" err="1"/>
              <a:t>Các</a:t>
            </a:r>
            <a:r>
              <a:rPr lang="en-US" dirty="0"/>
              <a:t> </a:t>
            </a:r>
            <a:r>
              <a:rPr lang="en-US" dirty="0" err="1"/>
              <a:t>thư</a:t>
            </a:r>
            <a:r>
              <a:rPr lang="en-US" dirty="0"/>
              <a:t> </a:t>
            </a:r>
            <a:r>
              <a:rPr lang="en-US" dirty="0" err="1"/>
              <a:t>viện</a:t>
            </a:r>
            <a:r>
              <a:rPr lang="en-US" dirty="0"/>
              <a:t> </a:t>
            </a:r>
            <a:r>
              <a:rPr lang="en-US" dirty="0" err="1"/>
              <a:t>để</a:t>
            </a:r>
            <a:r>
              <a:rPr lang="en-US" dirty="0"/>
              <a:t> </a:t>
            </a:r>
            <a:r>
              <a:rPr lang="en-US" dirty="0" err="1"/>
              <a:t>phân</a:t>
            </a:r>
            <a:r>
              <a:rPr lang="en-US" dirty="0"/>
              <a:t> </a:t>
            </a:r>
            <a:r>
              <a:rPr lang="en-US" dirty="0" err="1"/>
              <a:t>loại</a:t>
            </a:r>
            <a:r>
              <a:rPr lang="en-US" dirty="0"/>
              <a:t>, </a:t>
            </a:r>
            <a:r>
              <a:rPr lang="en-US" dirty="0" err="1"/>
              <a:t>tách</a:t>
            </a:r>
            <a:r>
              <a:rPr lang="en-US" dirty="0"/>
              <a:t> token, …</a:t>
            </a:r>
          </a:p>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38</a:t>
            </a:fld>
            <a:endParaRPr lang="en"/>
          </a:p>
        </p:txBody>
      </p:sp>
      <p:pic>
        <p:nvPicPr>
          <p:cNvPr id="3" name="Picture 2">
            <a:extLst>
              <a:ext uri="{FF2B5EF4-FFF2-40B4-BE49-F238E27FC236}">
                <a16:creationId xmlns:a16="http://schemas.microsoft.com/office/drawing/2014/main" id="{3E378A24-EF87-B7C4-E50F-C2E94C1DD201}"/>
              </a:ext>
            </a:extLst>
          </p:cNvPr>
          <p:cNvPicPr>
            <a:picLocks noChangeAspect="1"/>
          </p:cNvPicPr>
          <p:nvPr/>
        </p:nvPicPr>
        <p:blipFill>
          <a:blip r:embed="rId3"/>
          <a:stretch>
            <a:fillRect/>
          </a:stretch>
        </p:blipFill>
        <p:spPr>
          <a:xfrm>
            <a:off x="1274050" y="1796737"/>
            <a:ext cx="7162800" cy="2962275"/>
          </a:xfrm>
          <a:prstGeom prst="rect">
            <a:avLst/>
          </a:prstGeom>
        </p:spPr>
      </p:pic>
    </p:spTree>
    <p:extLst>
      <p:ext uri="{BB962C8B-B14F-4D97-AF65-F5344CB8AC3E}">
        <p14:creationId xmlns:p14="http://schemas.microsoft.com/office/powerpoint/2010/main" val="10917543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0FE52-9F32-9CA9-5593-1DE088DA6E91}"/>
              </a:ext>
            </a:extLst>
          </p:cNvPr>
          <p:cNvSpPr>
            <a:spLocks noGrp="1"/>
          </p:cNvSpPr>
          <p:nvPr>
            <p:ph type="title"/>
          </p:nvPr>
        </p:nvSpPr>
        <p:spPr/>
        <p:txBody>
          <a:bodyPr>
            <a:normAutofit fontScale="90000"/>
          </a:bodyPr>
          <a:lstStyle/>
          <a:p>
            <a:r>
              <a:rPr lang="en-US" dirty="0" err="1"/>
              <a:t>Torchtext</a:t>
            </a:r>
            <a:endParaRPr lang="en-US" dirty="0"/>
          </a:p>
        </p:txBody>
      </p:sp>
      <p:sp>
        <p:nvSpPr>
          <p:cNvPr id="3" name="Text Placeholder 2">
            <a:extLst>
              <a:ext uri="{FF2B5EF4-FFF2-40B4-BE49-F238E27FC236}">
                <a16:creationId xmlns:a16="http://schemas.microsoft.com/office/drawing/2014/main" id="{697E9697-DCA8-CB23-A456-633EBF8B9CA5}"/>
              </a:ext>
            </a:extLst>
          </p:cNvPr>
          <p:cNvSpPr>
            <a:spLocks noGrp="1"/>
          </p:cNvSpPr>
          <p:nvPr>
            <p:ph type="body" idx="1"/>
          </p:nvPr>
        </p:nvSpPr>
        <p:spPr/>
        <p:txBody>
          <a:bodyPr/>
          <a:lstStyle/>
          <a:p>
            <a:r>
              <a:rPr lang="en-US" dirty="0" err="1"/>
              <a:t>Thư</a:t>
            </a:r>
            <a:r>
              <a:rPr lang="en-US" dirty="0"/>
              <a:t> </a:t>
            </a:r>
            <a:r>
              <a:rPr lang="en-US" dirty="0" err="1"/>
              <a:t>viện</a:t>
            </a:r>
            <a:r>
              <a:rPr lang="en-US" dirty="0"/>
              <a:t> </a:t>
            </a:r>
            <a:r>
              <a:rPr lang="en-US" dirty="0" err="1"/>
              <a:t>xử</a:t>
            </a:r>
            <a:r>
              <a:rPr lang="en-US" dirty="0"/>
              <a:t> </a:t>
            </a:r>
            <a:r>
              <a:rPr lang="en-US" dirty="0" err="1"/>
              <a:t>lý</a:t>
            </a:r>
            <a:r>
              <a:rPr lang="en-US" dirty="0"/>
              <a:t> </a:t>
            </a:r>
            <a:r>
              <a:rPr lang="en-US" dirty="0" err="1"/>
              <a:t>dữ</a:t>
            </a:r>
            <a:r>
              <a:rPr lang="en-US" dirty="0"/>
              <a:t> </a:t>
            </a:r>
            <a:r>
              <a:rPr lang="en-US" dirty="0" err="1"/>
              <a:t>liệu</a:t>
            </a:r>
            <a:r>
              <a:rPr lang="en-US" dirty="0"/>
              <a:t> </a:t>
            </a:r>
            <a:r>
              <a:rPr lang="en-US" dirty="0" err="1"/>
              <a:t>văn</a:t>
            </a:r>
            <a:r>
              <a:rPr lang="en-US" dirty="0"/>
              <a:t> </a:t>
            </a:r>
            <a:r>
              <a:rPr lang="en-US" dirty="0" err="1"/>
              <a:t>bản</a:t>
            </a:r>
            <a:r>
              <a:rPr lang="en-US" dirty="0"/>
              <a:t>.</a:t>
            </a:r>
          </a:p>
          <a:p>
            <a:endParaRPr lang="en-US" dirty="0"/>
          </a:p>
          <a:p>
            <a:r>
              <a:rPr lang="en-US" dirty="0" err="1"/>
              <a:t>Thực</a:t>
            </a:r>
            <a:r>
              <a:rPr lang="en-US" dirty="0"/>
              <a:t> </a:t>
            </a:r>
            <a:r>
              <a:rPr lang="en-US" dirty="0" err="1"/>
              <a:t>hành</a:t>
            </a:r>
            <a:r>
              <a:rPr lang="en-US" dirty="0"/>
              <a:t> dung </a:t>
            </a:r>
            <a:r>
              <a:rPr lang="en-US" dirty="0" err="1"/>
              <a:t>torchtext</a:t>
            </a:r>
            <a:endParaRPr lang="en-US" dirty="0"/>
          </a:p>
        </p:txBody>
      </p:sp>
      <p:sp>
        <p:nvSpPr>
          <p:cNvPr id="4" name="Slide Number Placeholder 3">
            <a:extLst>
              <a:ext uri="{FF2B5EF4-FFF2-40B4-BE49-F238E27FC236}">
                <a16:creationId xmlns:a16="http://schemas.microsoft.com/office/drawing/2014/main" id="{F7E139B7-982E-C659-4A9B-B46300A5696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39</a:t>
            </a:fld>
            <a:endParaRPr lang="en"/>
          </a:p>
        </p:txBody>
      </p:sp>
    </p:spTree>
    <p:extLst>
      <p:ext uri="{BB962C8B-B14F-4D97-AF65-F5344CB8AC3E}">
        <p14:creationId xmlns:p14="http://schemas.microsoft.com/office/powerpoint/2010/main" val="24574914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title"/>
          </p:nvPr>
        </p:nvSpPr>
        <p:spPr>
          <a:xfrm>
            <a:off x="878650" y="73700"/>
            <a:ext cx="7953600" cy="4884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Giới thiệu mentor </a:t>
            </a:r>
            <a:endParaRPr/>
          </a:p>
        </p:txBody>
      </p:sp>
      <p:sp>
        <p:nvSpPr>
          <p:cNvPr id="180" name="Google Shape;180;p27"/>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grpSp>
        <p:nvGrpSpPr>
          <p:cNvPr id="181" name="Google Shape;181;p27"/>
          <p:cNvGrpSpPr/>
          <p:nvPr/>
        </p:nvGrpSpPr>
        <p:grpSpPr>
          <a:xfrm>
            <a:off x="398425" y="871200"/>
            <a:ext cx="2282400" cy="3922525"/>
            <a:chOff x="1034825" y="1176000"/>
            <a:chExt cx="2282400" cy="3922525"/>
          </a:xfrm>
        </p:grpSpPr>
        <p:pic>
          <p:nvPicPr>
            <p:cNvPr id="182" name="Google Shape;182;p27"/>
            <p:cNvPicPr preferRelativeResize="0"/>
            <p:nvPr/>
          </p:nvPicPr>
          <p:blipFill rotWithShape="1">
            <a:blip r:embed="rId3">
              <a:alphaModFix/>
            </a:blip>
            <a:srcRect t="25417"/>
            <a:stretch/>
          </p:blipFill>
          <p:spPr>
            <a:xfrm>
              <a:off x="1307725" y="1579350"/>
              <a:ext cx="1736600" cy="2561726"/>
            </a:xfrm>
            <a:prstGeom prst="rect">
              <a:avLst/>
            </a:prstGeom>
            <a:noFill/>
            <a:ln>
              <a:noFill/>
            </a:ln>
          </p:spPr>
        </p:pic>
        <p:sp>
          <p:nvSpPr>
            <p:cNvPr id="183" name="Google Shape;183;p27"/>
            <p:cNvSpPr txBox="1"/>
            <p:nvPr/>
          </p:nvSpPr>
          <p:spPr>
            <a:xfrm>
              <a:off x="1189650" y="1176000"/>
              <a:ext cx="1962000" cy="369300"/>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en" sz="1200" b="1"/>
                <a:t>Trương Quang Vương</a:t>
              </a:r>
              <a:endParaRPr sz="1200" b="1"/>
            </a:p>
            <a:p>
              <a:pPr marL="0" lvl="0" indent="0" algn="ctr" rtl="0">
                <a:spcBef>
                  <a:spcPts val="0"/>
                </a:spcBef>
                <a:spcAft>
                  <a:spcPts val="0"/>
                </a:spcAft>
                <a:buNone/>
              </a:pPr>
              <a:r>
                <a:rPr lang="en" sz="1200"/>
                <a:t>Cử Nhân CNTT - ĐH FPT</a:t>
              </a:r>
              <a:endParaRPr sz="1200"/>
            </a:p>
          </p:txBody>
        </p:sp>
        <p:sp>
          <p:nvSpPr>
            <p:cNvPr id="184" name="Google Shape;184;p27"/>
            <p:cNvSpPr txBox="1"/>
            <p:nvPr/>
          </p:nvSpPr>
          <p:spPr>
            <a:xfrm>
              <a:off x="1034825" y="4175125"/>
              <a:ext cx="2282400" cy="9234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1000">
                  <a:solidFill>
                    <a:schemeClr val="dk1"/>
                  </a:solidFill>
                </a:rPr>
                <a:t>Bạn Vương vốn là mentor mảng lập trình web, nhưng về sau lại nhìn thấy sự hấp dẫn và bén duyên với mảng DS</a:t>
              </a:r>
              <a:endParaRPr sz="1000">
                <a:solidFill>
                  <a:schemeClr val="dk1"/>
                </a:solidFill>
              </a:endParaRPr>
            </a:p>
            <a:p>
              <a:pPr marL="0" lvl="0" indent="0" algn="l" rtl="0">
                <a:spcBef>
                  <a:spcPts val="0"/>
                </a:spcBef>
                <a:spcAft>
                  <a:spcPts val="0"/>
                </a:spcAft>
                <a:buNone/>
              </a:pPr>
              <a:r>
                <a:rPr lang="en" sz="1000">
                  <a:solidFill>
                    <a:srgbClr val="0B5394"/>
                  </a:solidFill>
                </a:rPr>
                <a:t>Facebook: Vuong Truong </a:t>
              </a:r>
              <a:endParaRPr sz="1000">
                <a:solidFill>
                  <a:srgbClr val="0B5394"/>
                </a:solidFill>
              </a:endParaRPr>
            </a:p>
            <a:p>
              <a:pPr marL="0" lvl="0" indent="0" algn="l" rtl="0">
                <a:spcBef>
                  <a:spcPts val="0"/>
                </a:spcBef>
                <a:spcAft>
                  <a:spcPts val="0"/>
                </a:spcAft>
                <a:buNone/>
              </a:pPr>
              <a:r>
                <a:rPr lang="en" sz="1000" u="sng">
                  <a:solidFill>
                    <a:srgbClr val="0097A7"/>
                  </a:solidFill>
                  <a:hlinkClick r:id="rId4">
                    <a:extLst>
                      <a:ext uri="{A12FA001-AC4F-418D-AE19-62706E023703}">
                        <ahyp:hlinkClr xmlns:ahyp="http://schemas.microsoft.com/office/drawing/2018/hyperlinkcolor" val="tx"/>
                      </a:ext>
                    </a:extLst>
                  </a:hlinkClick>
                </a:rPr>
                <a:t>https://www.facebook.com/quangvuong.truong.7334</a:t>
              </a:r>
              <a:r>
                <a:rPr lang="en" sz="1000">
                  <a:solidFill>
                    <a:srgbClr val="0B5394"/>
                  </a:solidFill>
                </a:rPr>
                <a:t> </a:t>
              </a:r>
              <a:endParaRPr sz="1000">
                <a:solidFill>
                  <a:srgbClr val="0B5394"/>
                </a:solidFill>
              </a:endParaRPr>
            </a:p>
          </p:txBody>
        </p:sp>
      </p:grpSp>
      <p:grpSp>
        <p:nvGrpSpPr>
          <p:cNvPr id="185" name="Google Shape;185;p27"/>
          <p:cNvGrpSpPr/>
          <p:nvPr/>
        </p:nvGrpSpPr>
        <p:grpSpPr>
          <a:xfrm>
            <a:off x="5922925" y="732300"/>
            <a:ext cx="2701925" cy="3951050"/>
            <a:chOff x="831125" y="897825"/>
            <a:chExt cx="2701925" cy="3951050"/>
          </a:xfrm>
        </p:grpSpPr>
        <p:sp>
          <p:nvSpPr>
            <p:cNvPr id="186" name="Google Shape;186;p27"/>
            <p:cNvSpPr txBox="1"/>
            <p:nvPr/>
          </p:nvSpPr>
          <p:spPr>
            <a:xfrm>
              <a:off x="831125" y="897825"/>
              <a:ext cx="2678700" cy="554100"/>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en" sz="1200" b="1"/>
                <a:t>Mai Ngọc Kiên</a:t>
              </a:r>
              <a:endParaRPr sz="1200" b="1"/>
            </a:p>
            <a:p>
              <a:pPr marL="0" lvl="0" indent="0" algn="ctr" rtl="0">
                <a:spcBef>
                  <a:spcPts val="0"/>
                </a:spcBef>
                <a:spcAft>
                  <a:spcPts val="0"/>
                </a:spcAft>
                <a:buNone/>
              </a:pPr>
              <a:r>
                <a:rPr lang="en" sz="1200"/>
                <a:t>Thạc sĩ Khoa học Dữ liệu</a:t>
              </a:r>
              <a:endParaRPr sz="1200"/>
            </a:p>
            <a:p>
              <a:pPr marL="0" lvl="0" indent="0" algn="ctr" rtl="0">
                <a:spcBef>
                  <a:spcPts val="0"/>
                </a:spcBef>
                <a:spcAft>
                  <a:spcPts val="0"/>
                </a:spcAft>
                <a:buNone/>
              </a:pPr>
              <a:r>
                <a:rPr lang="en" sz="1200"/>
                <a:t>ĐH UST - Học viện KISTI (Hàn Quốc)</a:t>
              </a:r>
              <a:endParaRPr sz="1200"/>
            </a:p>
          </p:txBody>
        </p:sp>
        <p:sp>
          <p:nvSpPr>
            <p:cNvPr id="187" name="Google Shape;187;p27"/>
            <p:cNvSpPr txBox="1"/>
            <p:nvPr/>
          </p:nvSpPr>
          <p:spPr>
            <a:xfrm>
              <a:off x="1009750" y="3925475"/>
              <a:ext cx="2523300" cy="9234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1000"/>
                <a:t>Anh Kiên từng là cựu "vận động viên" leo núi chương trình Đường lên đỉnh Olympia. Sau khi tốt nghiệp, anh trở về VN và hiện đang là Data Engineer ở Tiki.</a:t>
              </a:r>
              <a:endParaRPr sz="1000"/>
            </a:p>
            <a:p>
              <a:pPr marL="0" lvl="0" indent="0" algn="l" rtl="0">
                <a:spcBef>
                  <a:spcPts val="0"/>
                </a:spcBef>
                <a:spcAft>
                  <a:spcPts val="0"/>
                </a:spcAft>
                <a:buNone/>
              </a:pPr>
              <a:r>
                <a:rPr lang="en" sz="1000">
                  <a:solidFill>
                    <a:srgbClr val="0B5394"/>
                  </a:solidFill>
                </a:rPr>
                <a:t>Facebook: Kien Mai Ngoc</a:t>
              </a:r>
              <a:endParaRPr sz="1000">
                <a:solidFill>
                  <a:srgbClr val="0B5394"/>
                </a:solidFill>
              </a:endParaRPr>
            </a:p>
            <a:p>
              <a:pPr marL="0" lvl="0" indent="0" algn="l" rtl="0">
                <a:spcBef>
                  <a:spcPts val="0"/>
                </a:spcBef>
                <a:spcAft>
                  <a:spcPts val="0"/>
                </a:spcAft>
                <a:buNone/>
              </a:pPr>
              <a:r>
                <a:rPr lang="en" sz="1000" u="sng">
                  <a:solidFill>
                    <a:srgbClr val="0097A7"/>
                  </a:solidFill>
                  <a:hlinkClick r:id="rId5">
                    <a:extLst>
                      <a:ext uri="{A12FA001-AC4F-418D-AE19-62706E023703}">
                        <ahyp:hlinkClr xmlns:ahyp="http://schemas.microsoft.com/office/drawing/2018/hyperlinkcolor" val="tx"/>
                      </a:ext>
                    </a:extLst>
                  </a:hlinkClick>
                </a:rPr>
                <a:t>https://www.facebook.com/hamsterviel.kien</a:t>
              </a:r>
              <a:r>
                <a:rPr lang="en" sz="1000">
                  <a:solidFill>
                    <a:srgbClr val="0B5394"/>
                  </a:solidFill>
                </a:rPr>
                <a:t>  </a:t>
              </a:r>
              <a:endParaRPr sz="1000">
                <a:solidFill>
                  <a:srgbClr val="0B5394"/>
                </a:solidFill>
              </a:endParaRPr>
            </a:p>
          </p:txBody>
        </p:sp>
        <p:pic>
          <p:nvPicPr>
            <p:cNvPr id="188" name="Google Shape;188;p27"/>
            <p:cNvPicPr preferRelativeResize="0"/>
            <p:nvPr/>
          </p:nvPicPr>
          <p:blipFill>
            <a:blip r:embed="rId6">
              <a:alphaModFix/>
            </a:blip>
            <a:stretch>
              <a:fillRect/>
            </a:stretch>
          </p:blipFill>
          <p:spPr>
            <a:xfrm>
              <a:off x="1146725" y="1604325"/>
              <a:ext cx="2168751" cy="2168751"/>
            </a:xfrm>
            <a:prstGeom prst="rect">
              <a:avLst/>
            </a:prstGeom>
            <a:noFill/>
            <a:ln>
              <a:noFill/>
            </a:ln>
          </p:spPr>
        </p:pic>
      </p:grpSp>
      <p:grpSp>
        <p:nvGrpSpPr>
          <p:cNvPr id="189" name="Google Shape;189;p27"/>
          <p:cNvGrpSpPr/>
          <p:nvPr/>
        </p:nvGrpSpPr>
        <p:grpSpPr>
          <a:xfrm>
            <a:off x="2983225" y="797775"/>
            <a:ext cx="2711100" cy="3974300"/>
            <a:chOff x="3059425" y="797775"/>
            <a:chExt cx="2711100" cy="3974300"/>
          </a:xfrm>
        </p:grpSpPr>
        <p:pic>
          <p:nvPicPr>
            <p:cNvPr id="190" name="Google Shape;190;p27"/>
            <p:cNvPicPr preferRelativeResize="0"/>
            <p:nvPr/>
          </p:nvPicPr>
          <p:blipFill rotWithShape="1">
            <a:blip r:embed="rId7">
              <a:alphaModFix/>
            </a:blip>
            <a:srcRect b="13494"/>
            <a:stretch/>
          </p:blipFill>
          <p:spPr>
            <a:xfrm>
              <a:off x="3457800" y="1474312"/>
              <a:ext cx="1843550" cy="2134575"/>
            </a:xfrm>
            <a:prstGeom prst="rect">
              <a:avLst/>
            </a:prstGeom>
            <a:noFill/>
            <a:ln>
              <a:noFill/>
            </a:ln>
          </p:spPr>
        </p:pic>
        <p:sp>
          <p:nvSpPr>
            <p:cNvPr id="191" name="Google Shape;191;p27"/>
            <p:cNvSpPr txBox="1"/>
            <p:nvPr/>
          </p:nvSpPr>
          <p:spPr>
            <a:xfrm>
              <a:off x="3059425" y="3694475"/>
              <a:ext cx="2711100" cy="10776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1000"/>
                <a:t>Bạn Tú là học viên khóa đầu tiên của chương trình đào tạo này, và là một trong những học viên xuất sắc nhất. Tú đã được nhận vào làm DA ở một công ty tài chính sau khóa học, và được mời ở lại làm mentor.</a:t>
              </a:r>
              <a:endParaRPr sz="1000"/>
            </a:p>
            <a:p>
              <a:pPr marL="0" lvl="0" indent="0" algn="l" rtl="0">
                <a:spcBef>
                  <a:spcPts val="0"/>
                </a:spcBef>
                <a:spcAft>
                  <a:spcPts val="0"/>
                </a:spcAft>
                <a:buNone/>
              </a:pPr>
              <a:r>
                <a:rPr lang="en" sz="1000">
                  <a:solidFill>
                    <a:srgbClr val="0B5394"/>
                  </a:solidFill>
                </a:rPr>
                <a:t>Facebook: Hoàng Tú Nguyễn</a:t>
              </a:r>
              <a:endParaRPr sz="1000">
                <a:solidFill>
                  <a:srgbClr val="0B5394"/>
                </a:solidFill>
              </a:endParaRPr>
            </a:p>
            <a:p>
              <a:pPr marL="0" lvl="0" indent="0" algn="l" rtl="0">
                <a:spcBef>
                  <a:spcPts val="0"/>
                </a:spcBef>
                <a:spcAft>
                  <a:spcPts val="0"/>
                </a:spcAft>
                <a:buNone/>
              </a:pPr>
              <a:r>
                <a:rPr lang="en" sz="1000" u="sng">
                  <a:solidFill>
                    <a:srgbClr val="0097A7"/>
                  </a:solidFill>
                  <a:hlinkClick r:id="rId8">
                    <a:extLst>
                      <a:ext uri="{A12FA001-AC4F-418D-AE19-62706E023703}">
                        <ahyp:hlinkClr xmlns:ahyp="http://schemas.microsoft.com/office/drawing/2018/hyperlinkcolor" val="tx"/>
                      </a:ext>
                    </a:extLst>
                  </a:hlinkClick>
                </a:rPr>
                <a:t>https://www.facebook.com/hoangtu.nguyen.980</a:t>
              </a:r>
              <a:r>
                <a:rPr lang="en" sz="1000">
                  <a:solidFill>
                    <a:srgbClr val="000000"/>
                  </a:solidFill>
                </a:rPr>
                <a:t> </a:t>
              </a:r>
              <a:endParaRPr sz="1000">
                <a:solidFill>
                  <a:srgbClr val="0B5394"/>
                </a:solidFill>
              </a:endParaRPr>
            </a:p>
          </p:txBody>
        </p:sp>
        <p:sp>
          <p:nvSpPr>
            <p:cNvPr id="192" name="Google Shape;192;p27"/>
            <p:cNvSpPr txBox="1"/>
            <p:nvPr/>
          </p:nvSpPr>
          <p:spPr>
            <a:xfrm>
              <a:off x="3281350" y="797775"/>
              <a:ext cx="2179200" cy="554100"/>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en" sz="1200" b="1"/>
                <a:t>Nguyễn Hoàng Tú</a:t>
              </a:r>
              <a:endParaRPr sz="1200" b="1"/>
            </a:p>
            <a:p>
              <a:pPr marL="0" lvl="0" indent="0" algn="ctr" rtl="0">
                <a:spcBef>
                  <a:spcPts val="0"/>
                </a:spcBef>
                <a:spcAft>
                  <a:spcPts val="0"/>
                </a:spcAft>
                <a:buNone/>
              </a:pPr>
              <a:r>
                <a:rPr lang="en" sz="1200"/>
                <a:t>Kỹ sư Điều khiển Tự động</a:t>
              </a:r>
              <a:endParaRPr sz="1200"/>
            </a:p>
            <a:p>
              <a:pPr marL="0" lvl="0" indent="0" algn="ctr" rtl="0">
                <a:spcBef>
                  <a:spcPts val="0"/>
                </a:spcBef>
                <a:spcAft>
                  <a:spcPts val="0"/>
                </a:spcAft>
                <a:buNone/>
              </a:pPr>
              <a:r>
                <a:rPr lang="en" sz="1200"/>
                <a:t>ĐH Bách Khoa Tp. HCM</a:t>
              </a:r>
              <a:endParaRPr sz="1200"/>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Hugging Face</a:t>
            </a:r>
          </a:p>
        </p:txBody>
      </p:sp>
      <p:sp>
        <p:nvSpPr>
          <p:cNvPr id="7" name="Text Placeholder 6"/>
          <p:cNvSpPr>
            <a:spLocks noGrp="1"/>
          </p:cNvSpPr>
          <p:nvPr>
            <p:ph type="body" idx="1"/>
          </p:nvPr>
        </p:nvSpPr>
        <p:spPr/>
        <p:txBody>
          <a:bodyPr/>
          <a:lstStyle/>
          <a:p>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40</a:t>
            </a:fld>
            <a:endParaRPr lang="en"/>
          </a:p>
        </p:txBody>
      </p:sp>
    </p:spTree>
    <p:extLst>
      <p:ext uri="{BB962C8B-B14F-4D97-AF65-F5344CB8AC3E}">
        <p14:creationId xmlns:p14="http://schemas.microsoft.com/office/powerpoint/2010/main" val="35069547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Phần </a:t>
            </a:r>
            <a:r>
              <a:rPr lang="en-US" dirty="0"/>
              <a:t>5</a:t>
            </a:r>
            <a:r>
              <a:rPr lang="vi-VN" dirty="0"/>
              <a:t>: Bài tập và thảo luận</a:t>
            </a:r>
            <a:endParaRPr lang="en-US" dirty="0"/>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p:txBody>
          <a:bodyPr/>
          <a:lstStyle/>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41</a:t>
            </a:fld>
            <a:endParaRPr lang="en"/>
          </a:p>
        </p:txBody>
      </p:sp>
    </p:spTree>
    <p:extLst>
      <p:ext uri="{BB962C8B-B14F-4D97-AF65-F5344CB8AC3E}">
        <p14:creationId xmlns:p14="http://schemas.microsoft.com/office/powerpoint/2010/main" val="9349537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2"/>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err="1"/>
              <a:t>Bài</a:t>
            </a:r>
            <a:r>
              <a:rPr lang="en-US" dirty="0"/>
              <a:t> </a:t>
            </a:r>
            <a:r>
              <a:rPr lang="en-US" dirty="0" err="1"/>
              <a:t>tập</a:t>
            </a:r>
            <a:endParaRPr dirty="0"/>
          </a:p>
        </p:txBody>
      </p:sp>
      <p:sp>
        <p:nvSpPr>
          <p:cNvPr id="180" name="Google Shape;180;p32"/>
          <p:cNvSpPr txBox="1">
            <a:spLocks noGrp="1"/>
          </p:cNvSpPr>
          <p:nvPr>
            <p:ph type="body" idx="1"/>
          </p:nvPr>
        </p:nvSpPr>
        <p:spPr>
          <a:prstGeom prst="rect">
            <a:avLst/>
          </a:prstGeom>
        </p:spPr>
        <p:txBody>
          <a:bodyPr spcFirstLastPara="1" wrap="square" lIns="91425" tIns="91425" rIns="91425" bIns="91425" anchor="t" anchorCtr="0">
            <a:normAutofit/>
          </a:bodyPr>
          <a:lstStyle/>
          <a:p>
            <a:r>
              <a:rPr lang="fr-FR" dirty="0"/>
              <a:t>Word </a:t>
            </a:r>
            <a:r>
              <a:rPr lang="fr-FR" dirty="0" err="1"/>
              <a:t>embedding</a:t>
            </a:r>
            <a:r>
              <a:rPr lang="fr-FR" dirty="0"/>
              <a:t> </a:t>
            </a:r>
            <a:r>
              <a:rPr lang="fr-FR" dirty="0" err="1"/>
              <a:t>with</a:t>
            </a:r>
            <a:r>
              <a:rPr lang="fr-FR" dirty="0"/>
              <a:t> skip gram</a:t>
            </a:r>
          </a:p>
          <a:p>
            <a:r>
              <a:rPr lang="fr-FR" dirty="0"/>
              <a:t>Word </a:t>
            </a:r>
            <a:r>
              <a:rPr lang="fr-FR" dirty="0" err="1"/>
              <a:t>embedding</a:t>
            </a:r>
            <a:r>
              <a:rPr lang="fr-FR" dirty="0"/>
              <a:t> </a:t>
            </a:r>
            <a:r>
              <a:rPr lang="fr-FR" dirty="0" err="1"/>
              <a:t>with</a:t>
            </a:r>
            <a:r>
              <a:rPr lang="fr-FR" dirty="0"/>
              <a:t> </a:t>
            </a:r>
            <a:r>
              <a:rPr lang="fr-FR" dirty="0" err="1"/>
              <a:t>glove</a:t>
            </a:r>
            <a:endParaRPr lang="fr-FR" dirty="0"/>
          </a:p>
          <a:p>
            <a:r>
              <a:rPr lang="en-US" dirty="0"/>
              <a:t>Sentiment analysis using RNN/CNN</a:t>
            </a:r>
          </a:p>
          <a:p>
            <a:endParaRPr lang="fr-FR" dirty="0"/>
          </a:p>
          <a:p>
            <a:r>
              <a:rPr lang="fr-FR" dirty="0"/>
              <a:t>Modules in transformer</a:t>
            </a:r>
            <a:endParaRPr lang="en-US" dirty="0"/>
          </a:p>
          <a:p>
            <a:r>
              <a:rPr lang="fr-FR" dirty="0"/>
              <a:t>Machine translation </a:t>
            </a:r>
            <a:r>
              <a:rPr lang="fr-FR" dirty="0" err="1"/>
              <a:t>with</a:t>
            </a:r>
            <a:r>
              <a:rPr lang="fr-FR" dirty="0"/>
              <a:t> transformer</a:t>
            </a:r>
            <a:endParaRPr lang="en-US" dirty="0"/>
          </a:p>
          <a:p>
            <a:pPr marL="0" lvl="0" indent="0" algn="l" rtl="0">
              <a:spcBef>
                <a:spcPts val="0"/>
              </a:spcBef>
              <a:spcAft>
                <a:spcPts val="1200"/>
              </a:spcAft>
              <a:buNone/>
            </a:pPr>
            <a:endParaRPr dirty="0"/>
          </a:p>
        </p:txBody>
      </p:sp>
    </p:spTree>
    <p:extLst>
      <p:ext uri="{BB962C8B-B14F-4D97-AF65-F5344CB8AC3E}">
        <p14:creationId xmlns:p14="http://schemas.microsoft.com/office/powerpoint/2010/main" val="7449637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2"/>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VN" dirty="0"/>
              <a:t>Tóm tắt</a:t>
            </a:r>
            <a:endParaRPr dirty="0"/>
          </a:p>
        </p:txBody>
      </p:sp>
      <p:sp>
        <p:nvSpPr>
          <p:cNvPr id="180" name="Google Shape;180;p32"/>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spTree>
    <p:extLst>
      <p:ext uri="{BB962C8B-B14F-4D97-AF65-F5344CB8AC3E}">
        <p14:creationId xmlns:p14="http://schemas.microsoft.com/office/powerpoint/2010/main" val="41309381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Các</a:t>
            </a:r>
            <a:r>
              <a:rPr lang="en-US" dirty="0"/>
              <a:t> </a:t>
            </a:r>
            <a:r>
              <a:rPr lang="en-US" dirty="0" err="1"/>
              <a:t>thuật</a:t>
            </a:r>
            <a:r>
              <a:rPr lang="en-US" dirty="0"/>
              <a:t> </a:t>
            </a:r>
            <a:r>
              <a:rPr lang="en-US" dirty="0" err="1"/>
              <a:t>ngữ</a:t>
            </a:r>
            <a:r>
              <a:rPr lang="en-US" dirty="0"/>
              <a:t> </a:t>
            </a:r>
            <a:r>
              <a:rPr lang="en-US" dirty="0" err="1"/>
              <a:t>thường</a:t>
            </a:r>
            <a:r>
              <a:rPr lang="en-US" dirty="0"/>
              <a:t> </a:t>
            </a:r>
            <a:r>
              <a:rPr lang="en-US" dirty="0" err="1"/>
              <a:t>thấy</a:t>
            </a:r>
            <a:endParaRPr lang="en-US" dirty="0"/>
          </a:p>
        </p:txBody>
      </p:sp>
      <p:sp>
        <p:nvSpPr>
          <p:cNvPr id="7" name="Content Placeholder 6"/>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7776860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8"/>
          <p:cNvSpPr txBox="1">
            <a:spLocks noGrp="1"/>
          </p:cNvSpPr>
          <p:nvPr>
            <p:ph type="title"/>
          </p:nvPr>
        </p:nvSpPr>
        <p:spPr>
          <a:xfrm>
            <a:off x="877825" y="73700"/>
            <a:ext cx="7955400" cy="4845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Clr>
                <a:schemeClr val="dk1"/>
              </a:buClr>
              <a:buSzPct val="40740"/>
              <a:buFont typeface="Arial"/>
              <a:buNone/>
            </a:pPr>
            <a:r>
              <a:rPr lang="en"/>
              <a:t>Thảo Luận &amp; Hỏi Đáp </a:t>
            </a:r>
            <a:endParaRPr/>
          </a:p>
        </p:txBody>
      </p:sp>
      <p:sp>
        <p:nvSpPr>
          <p:cNvPr id="198" name="Google Shape;198;p28"/>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45</a:t>
            </a:fld>
            <a:endParaRPr/>
          </a:p>
        </p:txBody>
      </p:sp>
      <p:sp>
        <p:nvSpPr>
          <p:cNvPr id="199" name="Google Shape;199;p28"/>
          <p:cNvSpPr txBox="1"/>
          <p:nvPr/>
        </p:nvSpPr>
        <p:spPr>
          <a:xfrm>
            <a:off x="2050338" y="825575"/>
            <a:ext cx="50433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600" b="1">
                <a:solidFill>
                  <a:srgbClr val="0000FF"/>
                </a:solidFill>
              </a:rPr>
              <a:t>THANK YOU!</a:t>
            </a:r>
            <a:endParaRPr sz="3600">
              <a:solidFill>
                <a:srgbClr val="0000FF"/>
              </a:solidFill>
            </a:endParaRPr>
          </a:p>
        </p:txBody>
      </p:sp>
      <p:sp>
        <p:nvSpPr>
          <p:cNvPr id="200" name="Google Shape;200;p28"/>
          <p:cNvSpPr/>
          <p:nvPr/>
        </p:nvSpPr>
        <p:spPr>
          <a:xfrm>
            <a:off x="209175" y="127000"/>
            <a:ext cx="702300" cy="435300"/>
          </a:xfrm>
          <a:prstGeom prst="rect">
            <a:avLst/>
          </a:prstGeom>
          <a:solidFill>
            <a:srgbClr val="4A86E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rPr>
              <a:t>4</a:t>
            </a:r>
            <a:endParaRPr sz="2000" b="1">
              <a:solidFill>
                <a:schemeClr val="lt1"/>
              </a:solidFill>
            </a:endParaRPr>
          </a:p>
        </p:txBody>
      </p:sp>
      <p:pic>
        <p:nvPicPr>
          <p:cNvPr id="201" name="Google Shape;201;p28"/>
          <p:cNvPicPr preferRelativeResize="0"/>
          <p:nvPr/>
        </p:nvPicPr>
        <p:blipFill>
          <a:blip r:embed="rId3">
            <a:alphaModFix/>
          </a:blip>
          <a:stretch>
            <a:fillRect/>
          </a:stretch>
        </p:blipFill>
        <p:spPr>
          <a:xfrm>
            <a:off x="1939062" y="1905863"/>
            <a:ext cx="5265864" cy="1948987"/>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306BDB-A376-4788-879A-7214A045024C}"/>
              </a:ext>
            </a:extLst>
          </p:cNvPr>
          <p:cNvSpPr>
            <a:spLocks noGrp="1"/>
          </p:cNvSpPr>
          <p:nvPr>
            <p:ph type="title"/>
          </p:nvPr>
        </p:nvSpPr>
        <p:spPr/>
        <p:txBody>
          <a:bodyPr>
            <a:normAutofit fontScale="90000"/>
          </a:bodyPr>
          <a:lstStyle/>
          <a:p>
            <a:r>
              <a:rPr lang="fr-FR" dirty="0" err="1">
                <a:cs typeface="Calibri Light"/>
              </a:rPr>
              <a:t>Generate</a:t>
            </a:r>
            <a:r>
              <a:rPr lang="fr-FR" dirty="0">
                <a:cs typeface="Calibri Light"/>
              </a:rPr>
              <a:t> </a:t>
            </a:r>
            <a:r>
              <a:rPr lang="fr-FR" dirty="0" err="1">
                <a:cs typeface="Calibri Light"/>
              </a:rPr>
              <a:t>anchors</a:t>
            </a:r>
            <a:r>
              <a:rPr lang="fr-FR" dirty="0">
                <a:cs typeface="Calibri Light"/>
              </a:rPr>
              <a:t> </a:t>
            </a:r>
            <a:r>
              <a:rPr lang="fr-FR" dirty="0" err="1">
                <a:cs typeface="Calibri Light"/>
              </a:rPr>
              <a:t>with</a:t>
            </a:r>
            <a:r>
              <a:rPr lang="fr-FR">
                <a:cs typeface="Calibri Light"/>
              </a:rPr>
              <a:t> k-means</a:t>
            </a:r>
            <a:endParaRPr lang="fr-FR" dirty="0">
              <a:cs typeface="Calibri Light"/>
            </a:endParaRPr>
          </a:p>
        </p:txBody>
      </p:sp>
      <p:sp>
        <p:nvSpPr>
          <p:cNvPr id="3" name="Text Placeholder 2"/>
          <p:cNvSpPr>
            <a:spLocks noGrp="1"/>
          </p:cNvSpPr>
          <p:nvPr>
            <p:ph type="body" idx="1"/>
          </p:nvPr>
        </p:nvSpPr>
        <p:spPr/>
        <p:txBody>
          <a:bodyPr/>
          <a:lstStyle/>
          <a:p>
            <a:endParaRPr lang="en-US"/>
          </a:p>
        </p:txBody>
      </p:sp>
      <p:pic>
        <p:nvPicPr>
          <p:cNvPr id="4" name="Image 4" descr="Une image contenant texte, vague&#10;&#10;Description générée automatiquement">
            <a:extLst>
              <a:ext uri="{FF2B5EF4-FFF2-40B4-BE49-F238E27FC236}">
                <a16:creationId xmlns:a16="http://schemas.microsoft.com/office/drawing/2014/main" id="{4879E0C2-A41F-407C-97A0-31DE12ABE36E}"/>
              </a:ext>
            </a:extLst>
          </p:cNvPr>
          <p:cNvPicPr>
            <a:picLocks noGrp="1" noChangeAspect="1"/>
          </p:cNvPicPr>
          <p:nvPr>
            <p:ph idx="4294967295"/>
          </p:nvPr>
        </p:nvPicPr>
        <p:blipFill>
          <a:blip r:embed="rId2"/>
          <a:stretch>
            <a:fillRect/>
          </a:stretch>
        </p:blipFill>
        <p:spPr>
          <a:xfrm>
            <a:off x="1799771" y="1383846"/>
            <a:ext cx="2116138" cy="2103438"/>
          </a:xfrm>
        </p:spPr>
      </p:pic>
      <p:pic>
        <p:nvPicPr>
          <p:cNvPr id="5" name="Image 5">
            <a:extLst>
              <a:ext uri="{FF2B5EF4-FFF2-40B4-BE49-F238E27FC236}">
                <a16:creationId xmlns:a16="http://schemas.microsoft.com/office/drawing/2014/main" id="{B6A44447-A8DF-4B68-9B9E-68DDA0BC51D0}"/>
              </a:ext>
            </a:extLst>
          </p:cNvPr>
          <p:cNvPicPr>
            <a:picLocks noChangeAspect="1"/>
          </p:cNvPicPr>
          <p:nvPr/>
        </p:nvPicPr>
        <p:blipFill>
          <a:blip r:embed="rId3"/>
          <a:stretch>
            <a:fillRect/>
          </a:stretch>
        </p:blipFill>
        <p:spPr>
          <a:xfrm>
            <a:off x="6333910" y="787485"/>
            <a:ext cx="1708789" cy="3746142"/>
          </a:xfrm>
          <a:prstGeom prst="rect">
            <a:avLst/>
          </a:prstGeom>
        </p:spPr>
      </p:pic>
    </p:spTree>
    <p:extLst>
      <p:ext uri="{BB962C8B-B14F-4D97-AF65-F5344CB8AC3E}">
        <p14:creationId xmlns:p14="http://schemas.microsoft.com/office/powerpoint/2010/main" val="17420289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DD3CC5-818F-408A-8202-E010764EE872}"/>
              </a:ext>
            </a:extLst>
          </p:cNvPr>
          <p:cNvSpPr>
            <a:spLocks noGrp="1"/>
          </p:cNvSpPr>
          <p:nvPr>
            <p:ph type="title"/>
          </p:nvPr>
        </p:nvSpPr>
        <p:spPr/>
        <p:txBody>
          <a:bodyPr>
            <a:normAutofit fontScale="90000"/>
          </a:bodyPr>
          <a:lstStyle/>
          <a:p>
            <a:r>
              <a:rPr lang="fr-FR" dirty="0">
                <a:cs typeface="Calibri Light"/>
              </a:rPr>
              <a:t>Mask RCNN</a:t>
            </a:r>
            <a:endParaRPr lang="fr-FR" dirty="0"/>
          </a:p>
        </p:txBody>
      </p:sp>
      <p:sp>
        <p:nvSpPr>
          <p:cNvPr id="3" name="Text Placeholder 2"/>
          <p:cNvSpPr>
            <a:spLocks noGrp="1"/>
          </p:cNvSpPr>
          <p:nvPr>
            <p:ph type="body" idx="1"/>
          </p:nvPr>
        </p:nvSpPr>
        <p:spPr/>
        <p:txBody>
          <a:bodyPr/>
          <a:lstStyle/>
          <a:p>
            <a:endParaRPr lang="en-US"/>
          </a:p>
        </p:txBody>
      </p:sp>
      <p:pic>
        <p:nvPicPr>
          <p:cNvPr id="4" name="Image 4">
            <a:extLst>
              <a:ext uri="{FF2B5EF4-FFF2-40B4-BE49-F238E27FC236}">
                <a16:creationId xmlns:a16="http://schemas.microsoft.com/office/drawing/2014/main" id="{FBAABDF9-B996-4977-A315-A5A0A92D4FFB}"/>
              </a:ext>
            </a:extLst>
          </p:cNvPr>
          <p:cNvPicPr>
            <a:picLocks noGrp="1" noChangeAspect="1"/>
          </p:cNvPicPr>
          <p:nvPr>
            <p:ph idx="4294967295"/>
          </p:nvPr>
        </p:nvPicPr>
        <p:blipFill>
          <a:blip r:embed="rId3"/>
          <a:stretch>
            <a:fillRect/>
          </a:stretch>
        </p:blipFill>
        <p:spPr>
          <a:xfrm>
            <a:off x="5502508" y="1986981"/>
            <a:ext cx="3328988" cy="2657475"/>
          </a:xfrm>
        </p:spPr>
      </p:pic>
    </p:spTree>
    <p:extLst>
      <p:ext uri="{BB962C8B-B14F-4D97-AF65-F5344CB8AC3E}">
        <p14:creationId xmlns:p14="http://schemas.microsoft.com/office/powerpoint/2010/main" val="33321376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ROI align</a:t>
            </a:r>
          </a:p>
        </p:txBody>
      </p:sp>
      <p:sp>
        <p:nvSpPr>
          <p:cNvPr id="7" name="Text Placeholder 6"/>
          <p:cNvSpPr>
            <a:spLocks noGrp="1"/>
          </p:cNvSpPr>
          <p:nvPr>
            <p:ph type="body" idx="1"/>
          </p:nvPr>
        </p:nvSpPr>
        <p:spPr/>
        <p:txBody>
          <a:bodyPr/>
          <a:lstStyle/>
          <a:p>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48</a:t>
            </a:fld>
            <a:endParaRPr lang="en"/>
          </a:p>
        </p:txBody>
      </p:sp>
    </p:spTree>
    <p:extLst>
      <p:ext uri="{BB962C8B-B14F-4D97-AF65-F5344CB8AC3E}">
        <p14:creationId xmlns:p14="http://schemas.microsoft.com/office/powerpoint/2010/main" val="409484757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Free-Response ROC Curve (FROC)</a:t>
            </a:r>
          </a:p>
        </p:txBody>
      </p:sp>
      <p:sp>
        <p:nvSpPr>
          <p:cNvPr id="7" name="Text Placeholder 6"/>
          <p:cNvSpPr>
            <a:spLocks noGrp="1"/>
          </p:cNvSpPr>
          <p:nvPr>
            <p:ph type="body" idx="1"/>
          </p:nvPr>
        </p:nvSpPr>
        <p:spPr/>
        <p:txBody>
          <a:bodyPr/>
          <a:lstStyle/>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49</a:t>
            </a:fld>
            <a:endParaRPr lang="en"/>
          </a:p>
        </p:txBody>
      </p:sp>
    </p:spTree>
    <p:extLst>
      <p:ext uri="{BB962C8B-B14F-4D97-AF65-F5344CB8AC3E}">
        <p14:creationId xmlns:p14="http://schemas.microsoft.com/office/powerpoint/2010/main" val="1755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1"/>
          <p:cNvSpPr txBox="1">
            <a:spLocks noGrp="1"/>
          </p:cNvSpPr>
          <p:nvPr>
            <p:ph type="title"/>
          </p:nvPr>
        </p:nvSpPr>
        <p:spPr>
          <a:xfrm>
            <a:off x="311700" y="890725"/>
            <a:ext cx="7558200" cy="63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b="1"/>
              <a:t>Nội dung</a:t>
            </a:r>
            <a:endParaRPr b="1"/>
          </a:p>
        </p:txBody>
      </p:sp>
      <p:sp>
        <p:nvSpPr>
          <p:cNvPr id="124" name="Google Shape;124;p21"/>
          <p:cNvSpPr txBox="1">
            <a:spLocks noGrp="1"/>
          </p:cNvSpPr>
          <p:nvPr>
            <p:ph type="sldNum" idx="12"/>
          </p:nvPr>
        </p:nvSpPr>
        <p:spPr>
          <a:xfrm>
            <a:off x="8472450" y="4772073"/>
            <a:ext cx="548700" cy="28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125" name="Google Shape;125;p21"/>
          <p:cNvSpPr txBox="1">
            <a:spLocks noGrp="1"/>
          </p:cNvSpPr>
          <p:nvPr>
            <p:ph type="body" idx="4294967295"/>
          </p:nvPr>
        </p:nvSpPr>
        <p:spPr>
          <a:xfrm>
            <a:off x="1792950" y="1875124"/>
            <a:ext cx="5715000" cy="2346002"/>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1155CC"/>
              </a:buClr>
              <a:buSzPts val="2000"/>
              <a:buAutoNum type="arabicPeriod"/>
            </a:pPr>
            <a:r>
              <a:rPr lang="en-US" sz="2000" b="1" dirty="0" err="1">
                <a:solidFill>
                  <a:srgbClr val="1155CC"/>
                </a:solidFill>
              </a:rPr>
              <a:t>Giới</a:t>
            </a:r>
            <a:r>
              <a:rPr lang="en-US" sz="2000" b="1" dirty="0">
                <a:solidFill>
                  <a:srgbClr val="1155CC"/>
                </a:solidFill>
              </a:rPr>
              <a:t> </a:t>
            </a:r>
            <a:r>
              <a:rPr lang="en-US" sz="2000" b="1" dirty="0" err="1">
                <a:solidFill>
                  <a:srgbClr val="1155CC"/>
                </a:solidFill>
              </a:rPr>
              <a:t>thiệu</a:t>
            </a:r>
            <a:endParaRPr lang="en-US" sz="2000" b="1" dirty="0">
              <a:solidFill>
                <a:srgbClr val="1155CC"/>
              </a:solidFill>
            </a:endParaRPr>
          </a:p>
          <a:p>
            <a:pPr marL="457200" lvl="0" indent="-355600" algn="l" rtl="0">
              <a:spcBef>
                <a:spcPts val="0"/>
              </a:spcBef>
              <a:spcAft>
                <a:spcPts val="0"/>
              </a:spcAft>
              <a:buClr>
                <a:srgbClr val="1155CC"/>
              </a:buClr>
              <a:buSzPts val="2000"/>
              <a:buAutoNum type="arabicPeriod"/>
            </a:pPr>
            <a:endParaRPr sz="2000" b="1" dirty="0">
              <a:solidFill>
                <a:srgbClr val="1155CC"/>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Hard negative sampling</a:t>
            </a:r>
          </a:p>
        </p:txBody>
      </p:sp>
      <p:sp>
        <p:nvSpPr>
          <p:cNvPr id="7" name="Text Placeholder 6"/>
          <p:cNvSpPr>
            <a:spLocks noGrp="1"/>
          </p:cNvSpPr>
          <p:nvPr>
            <p:ph type="body" idx="1"/>
          </p:nvPr>
        </p:nvSpPr>
        <p:spPr/>
        <p:txBody>
          <a:bodyPr/>
          <a:lstStyle/>
          <a:p>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50</a:t>
            </a:fld>
            <a:endParaRPr lang="en"/>
          </a:p>
        </p:txBody>
      </p:sp>
    </p:spTree>
    <p:extLst>
      <p:ext uri="{BB962C8B-B14F-4D97-AF65-F5344CB8AC3E}">
        <p14:creationId xmlns:p14="http://schemas.microsoft.com/office/powerpoint/2010/main" val="8666854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YOLOv3</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51</a:t>
            </a:fld>
            <a:endParaRPr lang="en"/>
          </a:p>
        </p:txBody>
      </p:sp>
    </p:spTree>
    <p:extLst>
      <p:ext uri="{BB962C8B-B14F-4D97-AF65-F5344CB8AC3E}">
        <p14:creationId xmlns:p14="http://schemas.microsoft.com/office/powerpoint/2010/main" val="62375206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290B4B-0651-4A60-B0AF-7CC1231CA293}"/>
              </a:ext>
            </a:extLst>
          </p:cNvPr>
          <p:cNvSpPr>
            <a:spLocks noGrp="1"/>
          </p:cNvSpPr>
          <p:nvPr>
            <p:ph type="title"/>
          </p:nvPr>
        </p:nvSpPr>
        <p:spPr/>
        <p:txBody>
          <a:bodyPr>
            <a:normAutofit fontScale="90000"/>
          </a:bodyPr>
          <a:lstStyle/>
          <a:p>
            <a:r>
              <a:rPr lang="fr-FR" dirty="0" err="1">
                <a:ea typeface="+mj-lt"/>
                <a:cs typeface="+mj-lt"/>
              </a:rPr>
              <a:t>Mô</a:t>
            </a:r>
            <a:r>
              <a:rPr lang="fr-FR" dirty="0">
                <a:ea typeface="+mj-lt"/>
                <a:cs typeface="+mj-lt"/>
              </a:rPr>
              <a:t> </a:t>
            </a:r>
            <a:r>
              <a:rPr lang="fr-FR" dirty="0" err="1">
                <a:ea typeface="+mj-lt"/>
                <a:cs typeface="+mj-lt"/>
              </a:rPr>
              <a:t>hình</a:t>
            </a:r>
            <a:r>
              <a:rPr lang="fr-FR" dirty="0">
                <a:ea typeface="+mj-lt"/>
                <a:cs typeface="+mj-lt"/>
              </a:rPr>
              <a:t> Darknet-53</a:t>
            </a:r>
            <a:endParaRPr lang="fr-FR" dirty="0">
              <a:cs typeface="Calibri Light"/>
            </a:endParaRPr>
          </a:p>
        </p:txBody>
      </p:sp>
      <p:sp>
        <p:nvSpPr>
          <p:cNvPr id="3" name="Text Placeholder 2"/>
          <p:cNvSpPr>
            <a:spLocks noGrp="1"/>
          </p:cNvSpPr>
          <p:nvPr>
            <p:ph type="body" idx="1"/>
          </p:nvPr>
        </p:nvSpPr>
        <p:spPr>
          <a:xfrm>
            <a:off x="310896" y="676656"/>
            <a:ext cx="4290133" cy="3967800"/>
          </a:xfrm>
        </p:spPr>
        <p:txBody>
          <a:bodyPr/>
          <a:lstStyle/>
          <a:p>
            <a:r>
              <a:rPr lang="en-US" dirty="0" err="1"/>
              <a:t>Dự</a:t>
            </a:r>
            <a:r>
              <a:rPr lang="en-US" dirty="0"/>
              <a:t> </a:t>
            </a:r>
            <a:r>
              <a:rPr lang="en-US" dirty="0" err="1"/>
              <a:t>đoán</a:t>
            </a:r>
            <a:r>
              <a:rPr lang="en-US" dirty="0"/>
              <a:t> ở </a:t>
            </a:r>
            <a:r>
              <a:rPr lang="en-US" dirty="0" err="1"/>
              <a:t>nhiều</a:t>
            </a:r>
            <a:r>
              <a:rPr lang="en-US" dirty="0"/>
              <a:t> </a:t>
            </a:r>
            <a:r>
              <a:rPr lang="en-US" dirty="0" err="1"/>
              <a:t>kích</a:t>
            </a:r>
            <a:r>
              <a:rPr lang="en-US" dirty="0"/>
              <a:t> </a:t>
            </a:r>
            <a:r>
              <a:rPr lang="en-US" dirty="0" err="1"/>
              <a:t>cỡ</a:t>
            </a:r>
            <a:r>
              <a:rPr lang="en-US" dirty="0"/>
              <a:t> (</a:t>
            </a:r>
            <a:r>
              <a:rPr lang="fr-FR" dirty="0" err="1">
                <a:ea typeface="+mj-lt"/>
                <a:cs typeface="+mj-lt"/>
              </a:rPr>
              <a:t>multiscale</a:t>
            </a:r>
            <a:r>
              <a:rPr lang="fr-FR" dirty="0">
                <a:cs typeface="Calibri Light"/>
              </a:rPr>
              <a:t> </a:t>
            </a:r>
            <a:r>
              <a:rPr lang="fr-FR" dirty="0" err="1">
                <a:cs typeface="Calibri Light"/>
              </a:rPr>
              <a:t>prediction</a:t>
            </a:r>
            <a:r>
              <a:rPr lang="en-US" dirty="0"/>
              <a:t>)</a:t>
            </a:r>
          </a:p>
          <a:p>
            <a:r>
              <a:rPr lang="fr-FR" dirty="0" err="1"/>
              <a:t>Đầu</a:t>
            </a:r>
            <a:r>
              <a:rPr lang="fr-FR" dirty="0"/>
              <a:t> </a:t>
            </a:r>
            <a:r>
              <a:rPr lang="fr-FR" dirty="0" err="1"/>
              <a:t>vào</a:t>
            </a:r>
            <a:r>
              <a:rPr lang="fr-FR" dirty="0"/>
              <a:t>: </a:t>
            </a:r>
            <a:r>
              <a:rPr lang="fr-FR" dirty="0" err="1"/>
              <a:t>ảnh</a:t>
            </a:r>
            <a:r>
              <a:rPr lang="fr-FR" dirty="0"/>
              <a:t> </a:t>
            </a:r>
            <a:r>
              <a:rPr lang="fr-FR" dirty="0" err="1"/>
              <a:t>kích</a:t>
            </a:r>
            <a:r>
              <a:rPr lang="fr-FR" dirty="0"/>
              <a:t> </a:t>
            </a:r>
            <a:r>
              <a:rPr lang="fr-FR" dirty="0" err="1"/>
              <a:t>thước</a:t>
            </a:r>
            <a:r>
              <a:rPr lang="fr-FR" dirty="0"/>
              <a:t> 416x416</a:t>
            </a:r>
          </a:p>
          <a:p>
            <a:r>
              <a:rPr lang="fr-FR" dirty="0" err="1">
                <a:cs typeface="Calibri"/>
              </a:rPr>
              <a:t>Đầu</a:t>
            </a:r>
            <a:r>
              <a:rPr lang="fr-FR" dirty="0">
                <a:cs typeface="Calibri"/>
              </a:rPr>
              <a:t> ra: </a:t>
            </a:r>
            <a:r>
              <a:rPr lang="fr-FR" dirty="0" err="1">
                <a:cs typeface="Calibri"/>
              </a:rPr>
              <a:t>vector</a:t>
            </a:r>
            <a:r>
              <a:rPr lang="fr-FR" dirty="0">
                <a:cs typeface="Calibri"/>
              </a:rPr>
              <a:t> N*N*B*(5+C)</a:t>
            </a:r>
          </a:p>
          <a:p>
            <a:r>
              <a:rPr lang="fr-FR" dirty="0">
                <a:cs typeface="Calibri"/>
              </a:rPr>
              <a:t>B: </a:t>
            </a:r>
            <a:r>
              <a:rPr lang="fr-FR" dirty="0" err="1">
                <a:cs typeface="Calibri"/>
              </a:rPr>
              <a:t>bounding</a:t>
            </a:r>
            <a:r>
              <a:rPr lang="fr-FR" dirty="0">
                <a:cs typeface="Calibri"/>
              </a:rPr>
              <a:t> box</a:t>
            </a:r>
          </a:p>
          <a:p>
            <a:r>
              <a:rPr lang="fr-FR" dirty="0">
                <a:cs typeface="Calibri"/>
              </a:rPr>
              <a:t>C: </a:t>
            </a:r>
            <a:r>
              <a:rPr lang="fr-FR" dirty="0" err="1">
                <a:cs typeface="Calibri"/>
              </a:rPr>
              <a:t>number</a:t>
            </a:r>
            <a:r>
              <a:rPr lang="fr-FR" dirty="0">
                <a:cs typeface="Calibri"/>
              </a:rPr>
              <a:t> of classes</a:t>
            </a:r>
          </a:p>
          <a:p>
            <a:endParaRPr lang="en-US" dirty="0"/>
          </a:p>
        </p:txBody>
      </p:sp>
      <p:pic>
        <p:nvPicPr>
          <p:cNvPr id="5" name="Image 5">
            <a:extLst>
              <a:ext uri="{FF2B5EF4-FFF2-40B4-BE49-F238E27FC236}">
                <a16:creationId xmlns:a16="http://schemas.microsoft.com/office/drawing/2014/main" id="{78E82574-95B2-4958-8B44-2BF3CCC85EB9}"/>
              </a:ext>
            </a:extLst>
          </p:cNvPr>
          <p:cNvPicPr>
            <a:picLocks noGrp="1" noChangeAspect="1"/>
          </p:cNvPicPr>
          <p:nvPr>
            <p:ph idx="4294967295"/>
          </p:nvPr>
        </p:nvPicPr>
        <p:blipFill>
          <a:blip r:embed="rId2"/>
          <a:stretch>
            <a:fillRect/>
          </a:stretch>
        </p:blipFill>
        <p:spPr>
          <a:xfrm>
            <a:off x="3970608" y="1525498"/>
            <a:ext cx="4861642" cy="3618002"/>
          </a:xfrm>
        </p:spPr>
      </p:pic>
    </p:spTree>
    <p:extLst>
      <p:ext uri="{BB962C8B-B14F-4D97-AF65-F5344CB8AC3E}">
        <p14:creationId xmlns:p14="http://schemas.microsoft.com/office/powerpoint/2010/main" val="1871302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Phần </a:t>
            </a:r>
            <a:r>
              <a:rPr lang="en-US" dirty="0"/>
              <a:t>1</a:t>
            </a:r>
            <a:r>
              <a:rPr lang="vi-VN" dirty="0"/>
              <a:t>: </a:t>
            </a:r>
            <a:r>
              <a:rPr lang="en-US" dirty="0" err="1"/>
              <a:t>Giới</a:t>
            </a:r>
            <a:r>
              <a:rPr lang="en-US" dirty="0"/>
              <a:t> </a:t>
            </a:r>
            <a:r>
              <a:rPr lang="en-US" dirty="0" err="1"/>
              <a:t>thiệu</a:t>
            </a:r>
            <a:endParaRPr lang="en-US" dirty="0"/>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p:txBody>
          <a:bodyPr/>
          <a:lstStyle/>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102386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NLP </a:t>
            </a:r>
            <a:r>
              <a:rPr lang="en-US" dirty="0" err="1"/>
              <a:t>là</a:t>
            </a:r>
            <a:r>
              <a:rPr lang="en-US" dirty="0"/>
              <a:t> </a:t>
            </a:r>
            <a:r>
              <a:rPr lang="en-US" dirty="0" err="1"/>
              <a:t>gì</a:t>
            </a:r>
            <a:endParaRPr lang="en-US" dirty="0"/>
          </a:p>
        </p:txBody>
      </p:sp>
      <p:sp>
        <p:nvSpPr>
          <p:cNvPr id="7" name="Text Placeholder 6"/>
          <p:cNvSpPr>
            <a:spLocks noGrp="1"/>
          </p:cNvSpPr>
          <p:nvPr>
            <p:ph type="body" idx="1"/>
          </p:nvPr>
        </p:nvSpPr>
        <p:spPr/>
        <p:txBody>
          <a:bodyPr/>
          <a:lstStyle/>
          <a:p>
            <a:r>
              <a:rPr lang="vi-VN" dirty="0"/>
              <a:t>Xử lý ngôn ngữ tự nhiên (NLP) là một lĩnh vực trong trí tuệ nhân tạo (AI), có nhiệm vụ xây dựng các công cụ phân tích và tổng hợp giúp máy tính có thể “hiểu” ngôn ngữ của con người thông qua văn bản hoặc tiếng nói</a:t>
            </a:r>
            <a:endParaRPr lang="en-US" dirty="0"/>
          </a:p>
          <a:p>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Tree>
    <p:extLst>
      <p:ext uri="{BB962C8B-B14F-4D97-AF65-F5344CB8AC3E}">
        <p14:creationId xmlns:p14="http://schemas.microsoft.com/office/powerpoint/2010/main" val="33866335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Xử</a:t>
            </a:r>
            <a:r>
              <a:rPr lang="en-US" dirty="0"/>
              <a:t> </a:t>
            </a:r>
            <a:r>
              <a:rPr lang="en-US" dirty="0" err="1"/>
              <a:t>lý</a:t>
            </a:r>
            <a:r>
              <a:rPr lang="en-US" dirty="0"/>
              <a:t> </a:t>
            </a:r>
            <a:r>
              <a:rPr lang="en-US" dirty="0" err="1"/>
              <a:t>ngôn</a:t>
            </a:r>
            <a:r>
              <a:rPr lang="en-US" dirty="0"/>
              <a:t> </a:t>
            </a:r>
            <a:r>
              <a:rPr lang="en-US" dirty="0" err="1"/>
              <a:t>ngữ</a:t>
            </a:r>
            <a:r>
              <a:rPr lang="en-US" dirty="0"/>
              <a:t> </a:t>
            </a:r>
            <a:r>
              <a:rPr lang="en-US" dirty="0" err="1"/>
              <a:t>tự</a:t>
            </a:r>
            <a:r>
              <a:rPr lang="en-US" dirty="0"/>
              <a:t> </a:t>
            </a:r>
            <a:r>
              <a:rPr lang="en-US" dirty="0" err="1"/>
              <a:t>nhiên</a:t>
            </a:r>
            <a:endParaRPr lang="en-US" dirty="0"/>
          </a:p>
        </p:txBody>
      </p:sp>
      <p:sp>
        <p:nvSpPr>
          <p:cNvPr id="3" name="Text Placeholder 2"/>
          <p:cNvSpPr>
            <a:spLocks noGrp="1"/>
          </p:cNvSpPr>
          <p:nvPr>
            <p:ph type="body" idx="1"/>
          </p:nvPr>
        </p:nvSpPr>
        <p:spPr>
          <a:xfrm>
            <a:off x="310896" y="676656"/>
            <a:ext cx="4116725" cy="3967800"/>
          </a:xfrm>
        </p:spPr>
        <p:txBody>
          <a:bodyPr>
            <a:normAutofit fontScale="70000" lnSpcReduction="20000"/>
          </a:bodyPr>
          <a:lstStyle/>
          <a:p>
            <a:r>
              <a:rPr lang="vi-VN" dirty="0"/>
              <a:t>Morphological analysis: phân tích hình thái của ngôn ngữ, bao gồm các khâu xử lý:</a:t>
            </a:r>
          </a:p>
          <a:p>
            <a:pPr lvl="1"/>
            <a:r>
              <a:rPr lang="vi-VN" dirty="0"/>
              <a:t>Phân đoạn từ vựng (word segmentation): phân giải câu văn được nhập vào thành các từ có thứ tự.</a:t>
            </a:r>
          </a:p>
          <a:p>
            <a:pPr lvl="1"/>
            <a:r>
              <a:rPr lang="vi-VN" dirty="0"/>
              <a:t>Phân loại từ (part-of-speech tagging): quyết định từ loại của từ vựng</a:t>
            </a:r>
          </a:p>
          <a:p>
            <a:pPr lvl="1"/>
            <a:r>
              <a:rPr lang="vi-VN" dirty="0"/>
              <a:t>Phục hồi thể nguyên dạng của từ (lemmatization)(đối với tiếng anh): làm trở lại nguyên dạng ban đầu các từ vựng bị biến đổi thể ( inflection) hoặc được kết hợp (conjugatetion).</a:t>
            </a:r>
            <a:endParaRPr lang="en-US" dirty="0"/>
          </a:p>
          <a:p>
            <a:pPr lvl="1"/>
            <a:endParaRPr lang="vi-VN" dirty="0"/>
          </a:p>
          <a:p>
            <a:r>
              <a:rPr lang="vi-VN" dirty="0"/>
              <a:t>Syntactic analysis: phân tích cú pháp, tìm hiểu cấu trúc của câu(chủ ngữ, động từ chính,...)</a:t>
            </a:r>
            <a:endParaRPr lang="en-US" dirty="0"/>
          </a:p>
          <a:p>
            <a:endParaRPr lang="vi-VN" dirty="0"/>
          </a:p>
          <a:p>
            <a:r>
              <a:rPr lang="vi-VN" dirty="0"/>
              <a:t>Semantic interpretaion: diễn dịch ngữ nghĩa, ý nghĩa của câu dựa vào các từ tạo nên câu</a:t>
            </a:r>
            <a:endParaRPr lang="en-US" dirty="0"/>
          </a:p>
          <a:p>
            <a:endParaRPr lang="vi-VN" dirty="0"/>
          </a:p>
          <a:p>
            <a:r>
              <a:rPr lang="vi-VN" dirty="0"/>
              <a:t>Discourse processing: phân tích ngữ nghĩa dựa trên bối cảnh của câu.</a:t>
            </a:r>
          </a:p>
          <a:p>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2050" name="Picture 2" descr="https://images.viblo.asia/ff7c1393-96dd-4d56-bf5b-6fa7b6c7fdb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0894" y="1267232"/>
            <a:ext cx="3951356" cy="213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265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err="1"/>
              <a:t>Ứng</a:t>
            </a:r>
            <a:r>
              <a:rPr lang="en-US" dirty="0"/>
              <a:t> </a:t>
            </a:r>
            <a:r>
              <a:rPr lang="en-US" dirty="0" err="1"/>
              <a:t>dụng</a:t>
            </a:r>
            <a:endParaRPr lang="en-US" dirty="0"/>
          </a:p>
        </p:txBody>
      </p:sp>
      <p:sp>
        <p:nvSpPr>
          <p:cNvPr id="7" name="Text Placeholder 6"/>
          <p:cNvSpPr>
            <a:spLocks noGrp="1"/>
          </p:cNvSpPr>
          <p:nvPr>
            <p:ph type="body" idx="1"/>
          </p:nvPr>
        </p:nvSpPr>
        <p:spPr/>
        <p:txBody>
          <a:bodyPr/>
          <a:lstStyle/>
          <a:p>
            <a:r>
              <a:rPr lang="vi-VN" dirty="0"/>
              <a:t>Spell checking: phát hiện và sửa lỗi chính tả</a:t>
            </a:r>
          </a:p>
          <a:p>
            <a:r>
              <a:rPr lang="vi-VN" dirty="0"/>
              <a:t>Finding synonyms: Tìm từ có nghĩa tương đồng</a:t>
            </a:r>
          </a:p>
          <a:p>
            <a:r>
              <a:rPr lang="vi-VN" dirty="0"/>
              <a:t>Extracting information: Trích rút thông tin từ websites như giá sản phẩm, ngày tháng, địa điểm, tên người và tên công ty</a:t>
            </a:r>
          </a:p>
          <a:p>
            <a:r>
              <a:rPr lang="vi-VN" dirty="0"/>
              <a:t>Classifying: Phân loại quan điểm(Tích cực/ Tiêu cực) của một văn bản dài, phân loại tin tức,...</a:t>
            </a:r>
          </a:p>
          <a:p>
            <a:r>
              <a:rPr lang="vi-VN" dirty="0"/>
              <a:t>Machine translation: Dịch từ ngôn ngữ nguồn sang ngôn ngữ đích</a:t>
            </a:r>
          </a:p>
          <a:p>
            <a:r>
              <a:rPr lang="vi-VN" dirty="0"/>
              <a:t>Spoken dialog systems: Các hệ thống hội thoại giữa người và máy(Tư vấn khách hàng tự động, điều khiển thiết bị, đặt hàng,...)</a:t>
            </a:r>
          </a:p>
          <a:p>
            <a:r>
              <a:rPr lang="vi-VN" dirty="0"/>
              <a:t>Question Answering: Các hệ hỏi đáp</a:t>
            </a:r>
          </a:p>
          <a:p>
            <a:r>
              <a:rPr lang="vi-VN" dirty="0"/>
              <a:t>Speech recognition: Nhận dạng giọng nói</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124256433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2603</Words>
  <Application>Microsoft Office PowerPoint</Application>
  <PresentationFormat>On-screen Show (16:9)</PresentationFormat>
  <Paragraphs>279</Paragraphs>
  <Slides>52</Slides>
  <Notes>27</Notes>
  <HiddenSlides>0</HiddenSlides>
  <MMClips>1</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52</vt:i4>
      </vt:variant>
    </vt:vector>
  </HeadingPairs>
  <TitlesOfParts>
    <vt:vector size="56" baseType="lpstr">
      <vt:lpstr>Arial</vt:lpstr>
      <vt:lpstr>Cambria Math</vt:lpstr>
      <vt:lpstr>Simple Light</vt:lpstr>
      <vt:lpstr>Simple Light</vt:lpstr>
      <vt:lpstr>Deep Learning Bài 9: Xử lý ngôn ngữ tự nhiên</vt:lpstr>
      <vt:lpstr>Giảng viên và Trợ giảng</vt:lpstr>
      <vt:lpstr>Giảng viên và Trợ giảng (hỗ trợ)</vt:lpstr>
      <vt:lpstr>Giới thiệu mentor </vt:lpstr>
      <vt:lpstr>Nội dung</vt:lpstr>
      <vt:lpstr>Phần 1: Giới thiệu</vt:lpstr>
      <vt:lpstr>NLP là gì</vt:lpstr>
      <vt:lpstr>Xử lý ngôn ngữ tự nhiên</vt:lpstr>
      <vt:lpstr>Ứng dụng</vt:lpstr>
      <vt:lpstr>Ví dụ ứng dụng</vt:lpstr>
      <vt:lpstr>Phần 2: Trình bày ký tự (word embedding)</vt:lpstr>
      <vt:lpstr>Ví dụ</vt:lpstr>
      <vt:lpstr>Định nghĩa</vt:lpstr>
      <vt:lpstr>Quan sát vector từ trong không gian đa chiều</vt:lpstr>
      <vt:lpstr>One hot encoding</vt:lpstr>
      <vt:lpstr>Các phương pháp đếm (count-based)</vt:lpstr>
      <vt:lpstr>Word2Vec</vt:lpstr>
      <vt:lpstr>Word2Vec</vt:lpstr>
      <vt:lpstr>Word2Vec</vt:lpstr>
      <vt:lpstr>Word2Vec</vt:lpstr>
      <vt:lpstr>Ví dụ cụ thể huấn luyện word2vec</vt:lpstr>
      <vt:lpstr>Các biến thể khác</vt:lpstr>
      <vt:lpstr>Cách đánh giá word embeddings</vt:lpstr>
      <vt:lpstr>Phần 3: Mô hình ngôn ngữ</vt:lpstr>
      <vt:lpstr>Mô hình ngôn ngữ</vt:lpstr>
      <vt:lpstr>Cấu trúc tổng quát</vt:lpstr>
      <vt:lpstr>Sáng tác văn sử dụng mô hình ngôn ngữ</vt:lpstr>
      <vt:lpstr>Mô hình n-gram</vt:lpstr>
      <vt:lpstr>Mô hình ngôn ngữ mạng neuron</vt:lpstr>
      <vt:lpstr>Mô hình ngôn ngữ có điều kiện (conditional language model)</vt:lpstr>
      <vt:lpstr>Mô hình ngôn ngữ có điều kiện</vt:lpstr>
      <vt:lpstr>Phần 6: Các mô hình BERT</vt:lpstr>
      <vt:lpstr>BERT</vt:lpstr>
      <vt:lpstr>RoBERTa</vt:lpstr>
      <vt:lpstr>Phần 5: Dữ liệu NLP</vt:lpstr>
      <vt:lpstr>Hugging Face</vt:lpstr>
      <vt:lpstr>Phần 5: Thư viện NLP</vt:lpstr>
      <vt:lpstr>Natural Language Toolkit (NLTK)</vt:lpstr>
      <vt:lpstr>Torchtext</vt:lpstr>
      <vt:lpstr>Hugging Face</vt:lpstr>
      <vt:lpstr>Phần 5: Bài tập và thảo luận</vt:lpstr>
      <vt:lpstr>Bài tập</vt:lpstr>
      <vt:lpstr>Tóm tắt</vt:lpstr>
      <vt:lpstr>Các thuật ngữ thường thấy</vt:lpstr>
      <vt:lpstr>Thảo Luận &amp; Hỏi Đáp </vt:lpstr>
      <vt:lpstr>Generate anchors with k-means</vt:lpstr>
      <vt:lpstr>Mask RCNN</vt:lpstr>
      <vt:lpstr>ROI align</vt:lpstr>
      <vt:lpstr>Free-Response ROC Curve (FROC)</vt:lpstr>
      <vt:lpstr>Hard negative sampling</vt:lpstr>
      <vt:lpstr>YOLOv3</vt:lpstr>
      <vt:lpstr>Mô hình Darknet-53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Phân Tích Dữ Liệu  Thực Tế với Python Bài 1.1: Lập Trình Python Cơ Bản</dc:title>
  <dc:creator>Lê Khoa</dc:creator>
  <cp:lastModifiedBy>Van-Khoa LE</cp:lastModifiedBy>
  <cp:revision>231</cp:revision>
  <dcterms:modified xsi:type="dcterms:W3CDTF">2022-10-25T04:22:57Z</dcterms:modified>
</cp:coreProperties>
</file>